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10287000" cx="18288000"/>
  <p:notesSz cx="6858000" cy="9144000"/>
  <p:embeddedFontLst>
    <p:embeddedFont>
      <p:font typeface="Roboto Mon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Mono-bold.fntdata"/><Relationship Id="rId12" Type="http://schemas.openxmlformats.org/officeDocument/2006/relationships/slide" Target="slides/slide7.xml"/><Relationship Id="rId34" Type="http://schemas.openxmlformats.org/officeDocument/2006/relationships/font" Target="fonts/RobotoMono-regular.fntdata"/><Relationship Id="rId15" Type="http://schemas.openxmlformats.org/officeDocument/2006/relationships/slide" Target="slides/slide10.xml"/><Relationship Id="rId37" Type="http://schemas.openxmlformats.org/officeDocument/2006/relationships/font" Target="fonts/RobotoMono-boldItalic.fntdata"/><Relationship Id="rId14" Type="http://schemas.openxmlformats.org/officeDocument/2006/relationships/slide" Target="slides/slide9.xml"/><Relationship Id="rId36" Type="http://schemas.openxmlformats.org/officeDocument/2006/relationships/font" Target="fonts/Roboto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8.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18.png"/><Relationship Id="rId5" Type="http://schemas.openxmlformats.org/officeDocument/2006/relationships/image" Target="../media/image34.png"/><Relationship Id="rId6" Type="http://schemas.openxmlformats.org/officeDocument/2006/relationships/image" Target="../media/image19.png"/><Relationship Id="rId7"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7.png"/><Relationship Id="rId7"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image" Target="../media/image37.png"/><Relationship Id="rId6"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54.png"/><Relationship Id="rId5"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44.png"/><Relationship Id="rId5"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39.png"/><Relationship Id="rId5" Type="http://schemas.openxmlformats.org/officeDocument/2006/relationships/image" Target="../media/image56.png"/><Relationship Id="rId6"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58.png"/><Relationship Id="rId5" Type="http://schemas.openxmlformats.org/officeDocument/2006/relationships/image" Target="../media/image38.png"/><Relationship Id="rId6"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46.png"/><Relationship Id="rId5"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48.png"/><Relationship Id="rId5"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jp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2.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17.png"/><Relationship Id="rId13" Type="http://schemas.openxmlformats.org/officeDocument/2006/relationships/image" Target="../media/image22.png"/><Relationship Id="rId12"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6.png"/><Relationship Id="rId9"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B31"/>
        </a:solidFill>
      </p:bgPr>
    </p:bg>
    <p:spTree>
      <p:nvGrpSpPr>
        <p:cNvPr id="83" name="Shape 83"/>
        <p:cNvGrpSpPr/>
        <p:nvPr/>
      </p:nvGrpSpPr>
      <p:grpSpPr>
        <a:xfrm>
          <a:off x="0" y="0"/>
          <a:ext cx="0" cy="0"/>
          <a:chOff x="0" y="0"/>
          <a:chExt cx="0" cy="0"/>
        </a:xfrm>
      </p:grpSpPr>
      <p:sp>
        <p:nvSpPr>
          <p:cNvPr id="84" name="Google Shape;84;p13"/>
          <p:cNvSpPr/>
          <p:nvPr/>
        </p:nvSpPr>
        <p:spPr>
          <a:xfrm>
            <a:off x="-200029" y="-1085853"/>
            <a:ext cx="18688059" cy="12458706"/>
          </a:xfrm>
          <a:custGeom>
            <a:rect b="b" l="l" r="r" t="t"/>
            <a:pathLst>
              <a:path extrusionOk="0" h="12458706" w="18688059">
                <a:moveTo>
                  <a:pt x="0" y="0"/>
                </a:moveTo>
                <a:lnTo>
                  <a:pt x="18688058" y="0"/>
                </a:lnTo>
                <a:lnTo>
                  <a:pt x="18688058" y="12458706"/>
                </a:lnTo>
                <a:lnTo>
                  <a:pt x="0" y="12458706"/>
                </a:lnTo>
                <a:lnTo>
                  <a:pt x="0" y="0"/>
                </a:lnTo>
                <a:close/>
              </a:path>
            </a:pathLst>
          </a:custGeom>
          <a:blipFill rotWithShape="1">
            <a:blip r:embed="rId3">
              <a:alphaModFix/>
            </a:blip>
            <a:stretch>
              <a:fillRect b="0" l="0" r="0" t="0"/>
            </a:stretch>
          </a:blipFill>
          <a:ln>
            <a:noFill/>
          </a:ln>
        </p:spPr>
      </p:sp>
      <p:grpSp>
        <p:nvGrpSpPr>
          <p:cNvPr id="85" name="Google Shape;85;p13"/>
          <p:cNvGrpSpPr/>
          <p:nvPr/>
        </p:nvGrpSpPr>
        <p:grpSpPr>
          <a:xfrm>
            <a:off x="1195157" y="937911"/>
            <a:ext cx="17242654" cy="7511813"/>
            <a:chOff x="0" y="0"/>
            <a:chExt cx="22990206" cy="10015750"/>
          </a:xfrm>
        </p:grpSpPr>
        <p:sp>
          <p:nvSpPr>
            <p:cNvPr id="86" name="Google Shape;86;p13"/>
            <p:cNvSpPr txBox="1"/>
            <p:nvPr/>
          </p:nvSpPr>
          <p:spPr>
            <a:xfrm>
              <a:off x="0" y="5396049"/>
              <a:ext cx="13846184" cy="4619701"/>
            </a:xfrm>
            <a:prstGeom prst="rect">
              <a:avLst/>
            </a:prstGeom>
            <a:noFill/>
            <a:ln>
              <a:noFill/>
            </a:ln>
          </p:spPr>
          <p:txBody>
            <a:bodyPr anchorCtr="0" anchor="t" bIns="0" lIns="0" spcFirstLastPara="1" rIns="0" wrap="square" tIns="0">
              <a:spAutoFit/>
            </a:bodyPr>
            <a:lstStyle/>
            <a:p>
              <a:pPr indent="0" lvl="0" marL="0" marR="0" rtl="0" algn="l">
                <a:lnSpc>
                  <a:spcPct val="89995"/>
                </a:lnSpc>
                <a:spcBef>
                  <a:spcPts val="0"/>
                </a:spcBef>
                <a:spcAft>
                  <a:spcPts val="0"/>
                </a:spcAft>
                <a:buNone/>
              </a:pPr>
              <a:r>
                <a:rPr b="1" i="0" lang="en-US" sz="14064" u="none" cap="none" strike="noStrike">
                  <a:solidFill>
                    <a:srgbClr val="F4F4F4"/>
                  </a:solidFill>
                  <a:latin typeface="Bebas Neue"/>
                  <a:ea typeface="Bebas Neue"/>
                  <a:cs typeface="Bebas Neue"/>
                  <a:sym typeface="Bebas Neue"/>
                </a:rPr>
                <a:t>Robotic Process Automation </a:t>
              </a:r>
              <a:r>
                <a:rPr b="0" i="0" lang="en-US" sz="14064" u="none" cap="none" strike="noStrike">
                  <a:solidFill>
                    <a:srgbClr val="F4F4F4"/>
                  </a:solidFill>
                  <a:latin typeface="Bebas Neue"/>
                  <a:ea typeface="Bebas Neue"/>
                  <a:cs typeface="Bebas Neue"/>
                  <a:sym typeface="Bebas Neue"/>
                </a:rPr>
                <a:t>(RPA)</a:t>
              </a:r>
              <a:endParaRPr/>
            </a:p>
          </p:txBody>
        </p:sp>
        <p:sp>
          <p:nvSpPr>
            <p:cNvPr id="87" name="Google Shape;87;p13"/>
            <p:cNvSpPr/>
            <p:nvPr/>
          </p:nvSpPr>
          <p:spPr>
            <a:xfrm flipH="1">
              <a:off x="10324267" y="0"/>
              <a:ext cx="12665939" cy="8443959"/>
            </a:xfrm>
            <a:custGeom>
              <a:rect b="b" l="l" r="r" t="t"/>
              <a:pathLst>
                <a:path extrusionOk="0" h="8443959" w="12665939">
                  <a:moveTo>
                    <a:pt x="12665939" y="0"/>
                  </a:moveTo>
                  <a:lnTo>
                    <a:pt x="0" y="0"/>
                  </a:lnTo>
                  <a:lnTo>
                    <a:pt x="0" y="8443959"/>
                  </a:lnTo>
                  <a:lnTo>
                    <a:pt x="12665939" y="8443959"/>
                  </a:lnTo>
                  <a:lnTo>
                    <a:pt x="12665939" y="0"/>
                  </a:lnTo>
                  <a:close/>
                </a:path>
              </a:pathLst>
            </a:custGeom>
            <a:blipFill rotWithShape="1">
              <a:blip r:embed="rId4">
                <a:alphaModFix/>
              </a:blip>
              <a:stretch>
                <a:fillRect b="0" l="0" r="0" t="0"/>
              </a:stretch>
            </a:blipFill>
            <a:ln>
              <a:noFill/>
            </a:ln>
          </p:spPr>
        </p:sp>
        <p:sp>
          <p:nvSpPr>
            <p:cNvPr id="88" name="Google Shape;88;p13"/>
            <p:cNvSpPr txBox="1"/>
            <p:nvPr/>
          </p:nvSpPr>
          <p:spPr>
            <a:xfrm>
              <a:off x="0" y="5396049"/>
              <a:ext cx="13846184" cy="4619701"/>
            </a:xfrm>
            <a:prstGeom prst="rect">
              <a:avLst/>
            </a:prstGeom>
            <a:noFill/>
            <a:ln>
              <a:noFill/>
            </a:ln>
          </p:spPr>
          <p:txBody>
            <a:bodyPr anchorCtr="0" anchor="t" bIns="0" lIns="0" spcFirstLastPara="1" rIns="0" wrap="square" tIns="0">
              <a:spAutoFit/>
            </a:bodyPr>
            <a:lstStyle/>
            <a:p>
              <a:pPr indent="0" lvl="0" marL="0" marR="0" rtl="0" algn="l">
                <a:lnSpc>
                  <a:spcPct val="89995"/>
                </a:lnSpc>
                <a:spcBef>
                  <a:spcPts val="0"/>
                </a:spcBef>
                <a:spcAft>
                  <a:spcPts val="0"/>
                </a:spcAft>
                <a:buNone/>
              </a:pPr>
              <a:r>
                <a:rPr b="1" i="0" lang="en-US" sz="14064" u="none" cap="none" strike="noStrike">
                  <a:solidFill>
                    <a:srgbClr val="F4F4F4"/>
                  </a:solidFill>
                  <a:latin typeface="Bebas Neue"/>
                  <a:ea typeface="Bebas Neue"/>
                  <a:cs typeface="Bebas Neue"/>
                  <a:sym typeface="Bebas Neue"/>
                </a:rPr>
                <a:t>Robotic Process Automation </a:t>
              </a:r>
              <a:r>
                <a:rPr b="0" i="0" lang="en-US" sz="14064" u="none" cap="none" strike="noStrike">
                  <a:solidFill>
                    <a:srgbClr val="F4F4F4"/>
                  </a:solidFill>
                  <a:latin typeface="Bebas Neue"/>
                  <a:ea typeface="Bebas Neue"/>
                  <a:cs typeface="Bebas Neue"/>
                  <a:sym typeface="Bebas Neue"/>
                </a:rPr>
                <a:t>(RPA)</a:t>
              </a:r>
              <a:endParaRPr/>
            </a:p>
          </p:txBody>
        </p:sp>
      </p:grpSp>
      <p:sp>
        <p:nvSpPr>
          <p:cNvPr id="89" name="Google Shape;89;p13"/>
          <p:cNvSpPr txBox="1"/>
          <p:nvPr/>
        </p:nvSpPr>
        <p:spPr>
          <a:xfrm>
            <a:off x="1028700" y="8431328"/>
            <a:ext cx="4344293" cy="52895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800" u="none" cap="none" strike="noStrike">
                <a:solidFill>
                  <a:srgbClr val="F4F4F4"/>
                </a:solidFill>
                <a:latin typeface="Arial"/>
                <a:ea typeface="Arial"/>
                <a:cs typeface="Arial"/>
                <a:sym typeface="Arial"/>
              </a:rPr>
              <a:t>Revolutionizing Efficiency</a:t>
            </a:r>
            <a:endParaRPr/>
          </a:p>
        </p:txBody>
      </p:sp>
      <p:sp>
        <p:nvSpPr>
          <p:cNvPr id="90" name="Google Shape;90;p13"/>
          <p:cNvSpPr/>
          <p:nvPr/>
        </p:nvSpPr>
        <p:spPr>
          <a:xfrm>
            <a:off x="-200029" y="-1085853"/>
            <a:ext cx="18688059" cy="12458706"/>
          </a:xfrm>
          <a:custGeom>
            <a:rect b="b" l="l" r="r" t="t"/>
            <a:pathLst>
              <a:path extrusionOk="0" h="12458706" w="18688059">
                <a:moveTo>
                  <a:pt x="0" y="0"/>
                </a:moveTo>
                <a:lnTo>
                  <a:pt x="18688058" y="0"/>
                </a:lnTo>
                <a:lnTo>
                  <a:pt x="18688058" y="12458706"/>
                </a:lnTo>
                <a:lnTo>
                  <a:pt x="0" y="12458706"/>
                </a:lnTo>
                <a:lnTo>
                  <a:pt x="0" y="0"/>
                </a:lnTo>
                <a:close/>
              </a:path>
            </a:pathLst>
          </a:custGeom>
          <a:blipFill rotWithShape="1">
            <a:blip r:embed="rId3">
              <a:alphaModFix/>
            </a:blip>
            <a:stretch>
              <a:fillRect b="0" l="0" r="0" t="0"/>
            </a:stretch>
          </a:blipFill>
          <a:ln>
            <a:noFill/>
          </a:ln>
        </p:spPr>
      </p:sp>
      <p:grpSp>
        <p:nvGrpSpPr>
          <p:cNvPr id="91" name="Google Shape;91;p13"/>
          <p:cNvGrpSpPr/>
          <p:nvPr/>
        </p:nvGrpSpPr>
        <p:grpSpPr>
          <a:xfrm>
            <a:off x="1195157" y="937911"/>
            <a:ext cx="17242654" cy="7438222"/>
            <a:chOff x="0" y="0"/>
            <a:chExt cx="22990206" cy="9917628"/>
          </a:xfrm>
        </p:grpSpPr>
        <p:sp>
          <p:nvSpPr>
            <p:cNvPr id="92" name="Google Shape;92;p13"/>
            <p:cNvSpPr txBox="1"/>
            <p:nvPr/>
          </p:nvSpPr>
          <p:spPr>
            <a:xfrm>
              <a:off x="0" y="5396049"/>
              <a:ext cx="13846184" cy="2350045"/>
            </a:xfrm>
            <a:prstGeom prst="rect">
              <a:avLst/>
            </a:prstGeom>
            <a:noFill/>
            <a:ln>
              <a:noFill/>
            </a:ln>
          </p:spPr>
          <p:txBody>
            <a:bodyPr anchorCtr="0" anchor="t" bIns="0" lIns="0" spcFirstLastPara="1" rIns="0" wrap="square" tIns="0">
              <a:spAutoFit/>
            </a:bodyPr>
            <a:lstStyle/>
            <a:p>
              <a:pPr indent="0" lvl="0" marL="0" marR="0" rtl="0" algn="l">
                <a:lnSpc>
                  <a:spcPct val="89995"/>
                </a:lnSpc>
                <a:spcBef>
                  <a:spcPts val="0"/>
                </a:spcBef>
                <a:spcAft>
                  <a:spcPts val="0"/>
                </a:spcAft>
                <a:buNone/>
              </a:pPr>
              <a:r>
                <a:t/>
              </a:r>
              <a:endParaRPr b="0" i="0" sz="14064" u="none" cap="none" strike="noStrike">
                <a:solidFill>
                  <a:srgbClr val="F4F4F4"/>
                </a:solidFill>
                <a:latin typeface="Bebas Neue"/>
                <a:ea typeface="Bebas Neue"/>
                <a:cs typeface="Bebas Neue"/>
                <a:sym typeface="Bebas Neue"/>
              </a:endParaRPr>
            </a:p>
          </p:txBody>
        </p:sp>
        <p:sp>
          <p:nvSpPr>
            <p:cNvPr id="93" name="Google Shape;93;p13"/>
            <p:cNvSpPr/>
            <p:nvPr/>
          </p:nvSpPr>
          <p:spPr>
            <a:xfrm flipH="1">
              <a:off x="10324267" y="0"/>
              <a:ext cx="12665939" cy="8443959"/>
            </a:xfrm>
            <a:custGeom>
              <a:rect b="b" l="l" r="r" t="t"/>
              <a:pathLst>
                <a:path extrusionOk="0" h="8443959" w="12665939">
                  <a:moveTo>
                    <a:pt x="12665939" y="0"/>
                  </a:moveTo>
                  <a:lnTo>
                    <a:pt x="0" y="0"/>
                  </a:lnTo>
                  <a:lnTo>
                    <a:pt x="0" y="8443959"/>
                  </a:lnTo>
                  <a:lnTo>
                    <a:pt x="12665939" y="8443959"/>
                  </a:lnTo>
                  <a:lnTo>
                    <a:pt x="12665939" y="0"/>
                  </a:lnTo>
                  <a:close/>
                </a:path>
              </a:pathLst>
            </a:custGeom>
            <a:blipFill rotWithShape="1">
              <a:blip r:embed="rId4">
                <a:alphaModFix/>
              </a:blip>
              <a:stretch>
                <a:fillRect b="0" l="0" r="0" t="0"/>
              </a:stretch>
            </a:blipFill>
            <a:ln>
              <a:noFill/>
            </a:ln>
          </p:spPr>
        </p:sp>
        <p:sp>
          <p:nvSpPr>
            <p:cNvPr id="94" name="Google Shape;94;p13"/>
            <p:cNvSpPr txBox="1"/>
            <p:nvPr/>
          </p:nvSpPr>
          <p:spPr>
            <a:xfrm>
              <a:off x="0" y="5396049"/>
              <a:ext cx="13846184" cy="4521579"/>
            </a:xfrm>
            <a:prstGeom prst="rect">
              <a:avLst/>
            </a:prstGeom>
            <a:noFill/>
            <a:ln>
              <a:noFill/>
            </a:ln>
          </p:spPr>
          <p:txBody>
            <a:bodyPr anchorCtr="0" anchor="t" bIns="0" lIns="0" spcFirstLastPara="1" rIns="0" wrap="square" tIns="0">
              <a:spAutoFit/>
            </a:bodyPr>
            <a:lstStyle/>
            <a:p>
              <a:pPr indent="0" lvl="0" marL="0" marR="0" rtl="0" algn="l">
                <a:lnSpc>
                  <a:spcPct val="89995"/>
                </a:lnSpc>
                <a:spcBef>
                  <a:spcPts val="0"/>
                </a:spcBef>
                <a:spcAft>
                  <a:spcPts val="0"/>
                </a:spcAft>
                <a:buNone/>
              </a:pPr>
              <a:r>
                <a:rPr b="0" i="0" lang="en-US" sz="14064" u="none" cap="none" strike="noStrike">
                  <a:solidFill>
                    <a:srgbClr val="F4F4F4"/>
                  </a:solidFill>
                  <a:latin typeface="Bebas Neue"/>
                  <a:ea typeface="Bebas Neue"/>
                  <a:cs typeface="Bebas Neue"/>
                  <a:sym typeface="Bebas Neue"/>
                </a:rPr>
                <a:t>Machine Learning</a:t>
              </a:r>
              <a:endParaRPr/>
            </a:p>
          </p:txBody>
        </p:sp>
      </p:grpSp>
      <p:sp>
        <p:nvSpPr>
          <p:cNvPr id="95" name="Google Shape;95;p13"/>
          <p:cNvSpPr txBox="1"/>
          <p:nvPr/>
        </p:nvSpPr>
        <p:spPr>
          <a:xfrm>
            <a:off x="1028700" y="8431328"/>
            <a:ext cx="4344293" cy="52895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800" u="none" cap="none" strike="noStrike">
                <a:solidFill>
                  <a:srgbClr val="F4F4F4"/>
                </a:solidFill>
                <a:latin typeface="Arial"/>
                <a:ea typeface="Arial"/>
                <a:cs typeface="Arial"/>
                <a:sym typeface="Arial"/>
              </a:rPr>
              <a:t>Revolutionizing Efficiency</a:t>
            </a:r>
            <a:endParaRPr/>
          </a:p>
        </p:txBody>
      </p:sp>
      <p:sp>
        <p:nvSpPr>
          <p:cNvPr id="96" name="Google Shape;96;p13"/>
          <p:cNvSpPr/>
          <p:nvPr/>
        </p:nvSpPr>
        <p:spPr>
          <a:xfrm>
            <a:off x="176579" y="-529903"/>
            <a:ext cx="3962400" cy="3886200"/>
          </a:xfrm>
          <a:prstGeom prst="ellipse">
            <a:avLst/>
          </a:prstGeom>
          <a:solidFill>
            <a:schemeClr val="l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97" name="Google Shape;97;p13"/>
          <p:cNvPicPr preferRelativeResize="0"/>
          <p:nvPr/>
        </p:nvPicPr>
        <p:blipFill rotWithShape="1">
          <a:blip r:embed="rId5">
            <a:alphaModFix/>
          </a:blip>
          <a:srcRect b="0" l="0" r="0" t="0"/>
          <a:stretch/>
        </p:blipFill>
        <p:spPr>
          <a:xfrm>
            <a:off x="-179021" y="-923603"/>
            <a:ext cx="4673600" cy="467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179" name="Shape 179"/>
        <p:cNvGrpSpPr/>
        <p:nvPr/>
      </p:nvGrpSpPr>
      <p:grpSpPr>
        <a:xfrm>
          <a:off x="0" y="0"/>
          <a:ext cx="0" cy="0"/>
          <a:chOff x="0" y="0"/>
          <a:chExt cx="0" cy="0"/>
        </a:xfrm>
      </p:grpSpPr>
      <p:sp>
        <p:nvSpPr>
          <p:cNvPr id="180" name="Google Shape;180;p22"/>
          <p:cNvSpPr/>
          <p:nvPr/>
        </p:nvSpPr>
        <p:spPr>
          <a:xfrm>
            <a:off x="0" y="0"/>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13000"/>
            </a:blip>
            <a:stretch>
              <a:fillRect b="0" l="0" r="0" t="0"/>
            </a:stretch>
          </a:blipFill>
          <a:ln>
            <a:noFill/>
          </a:ln>
        </p:spPr>
      </p:sp>
      <p:pic>
        <p:nvPicPr>
          <p:cNvPr id="181" name="Google Shape;181;p22"/>
          <p:cNvPicPr preferRelativeResize="0"/>
          <p:nvPr/>
        </p:nvPicPr>
        <p:blipFill rotWithShape="1">
          <a:blip r:embed="rId4">
            <a:alphaModFix/>
          </a:blip>
          <a:srcRect b="0" l="0" r="0" t="0"/>
          <a:stretch/>
        </p:blipFill>
        <p:spPr>
          <a:xfrm>
            <a:off x="1066800" y="1774694"/>
            <a:ext cx="7772400" cy="2294075"/>
          </a:xfrm>
          <a:prstGeom prst="rect">
            <a:avLst/>
          </a:prstGeom>
          <a:noFill/>
          <a:ln>
            <a:noFill/>
          </a:ln>
        </p:spPr>
      </p:pic>
      <p:pic>
        <p:nvPicPr>
          <p:cNvPr id="182" name="Google Shape;182;p22"/>
          <p:cNvPicPr preferRelativeResize="0"/>
          <p:nvPr/>
        </p:nvPicPr>
        <p:blipFill rotWithShape="1">
          <a:blip r:embed="rId5">
            <a:alphaModFix/>
          </a:blip>
          <a:srcRect b="0" l="0" r="0" t="0"/>
          <a:stretch/>
        </p:blipFill>
        <p:spPr>
          <a:xfrm>
            <a:off x="1028700" y="4428500"/>
            <a:ext cx="7810500" cy="4982200"/>
          </a:xfrm>
          <a:prstGeom prst="rect">
            <a:avLst/>
          </a:prstGeom>
          <a:noFill/>
          <a:ln>
            <a:noFill/>
          </a:ln>
        </p:spPr>
      </p:pic>
      <p:pic>
        <p:nvPicPr>
          <p:cNvPr id="183" name="Google Shape;183;p22"/>
          <p:cNvPicPr preferRelativeResize="0"/>
          <p:nvPr/>
        </p:nvPicPr>
        <p:blipFill rotWithShape="1">
          <a:blip r:embed="rId6">
            <a:alphaModFix/>
          </a:blip>
          <a:srcRect b="0" l="0" r="0" t="0"/>
          <a:stretch/>
        </p:blipFill>
        <p:spPr>
          <a:xfrm>
            <a:off x="9906000" y="1774701"/>
            <a:ext cx="7327900" cy="2138350"/>
          </a:xfrm>
          <a:prstGeom prst="rect">
            <a:avLst/>
          </a:prstGeom>
          <a:noFill/>
          <a:ln>
            <a:noFill/>
          </a:ln>
        </p:spPr>
      </p:pic>
      <p:pic>
        <p:nvPicPr>
          <p:cNvPr id="184" name="Google Shape;184;p22"/>
          <p:cNvPicPr preferRelativeResize="0"/>
          <p:nvPr/>
        </p:nvPicPr>
        <p:blipFill rotWithShape="1">
          <a:blip r:embed="rId7">
            <a:alphaModFix/>
          </a:blip>
          <a:srcRect b="0" l="0" r="0" t="0"/>
          <a:stretch/>
        </p:blipFill>
        <p:spPr>
          <a:xfrm>
            <a:off x="9905999" y="4428500"/>
            <a:ext cx="7310623" cy="4982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188" name="Shape 188"/>
        <p:cNvGrpSpPr/>
        <p:nvPr/>
      </p:nvGrpSpPr>
      <p:grpSpPr>
        <a:xfrm>
          <a:off x="0" y="0"/>
          <a:ext cx="0" cy="0"/>
          <a:chOff x="0" y="0"/>
          <a:chExt cx="0" cy="0"/>
        </a:xfrm>
      </p:grpSpPr>
      <p:sp>
        <p:nvSpPr>
          <p:cNvPr id="189" name="Google Shape;189;p23"/>
          <p:cNvSpPr/>
          <p:nvPr/>
        </p:nvSpPr>
        <p:spPr>
          <a:xfrm>
            <a:off x="0" y="0"/>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13000"/>
            </a:blip>
            <a:stretch>
              <a:fillRect b="0" l="0" r="0" t="0"/>
            </a:stretch>
          </a:blipFill>
          <a:ln>
            <a:noFill/>
          </a:ln>
        </p:spPr>
      </p:sp>
      <p:pic>
        <p:nvPicPr>
          <p:cNvPr id="190" name="Google Shape;190;p23"/>
          <p:cNvPicPr preferRelativeResize="0"/>
          <p:nvPr/>
        </p:nvPicPr>
        <p:blipFill rotWithShape="1">
          <a:blip r:embed="rId4">
            <a:alphaModFix/>
          </a:blip>
          <a:srcRect b="0" l="0" r="0" t="0"/>
          <a:stretch/>
        </p:blipFill>
        <p:spPr>
          <a:xfrm>
            <a:off x="1295400" y="1492000"/>
            <a:ext cx="7226300" cy="1517900"/>
          </a:xfrm>
          <a:prstGeom prst="rect">
            <a:avLst/>
          </a:prstGeom>
          <a:noFill/>
          <a:ln>
            <a:noFill/>
          </a:ln>
        </p:spPr>
      </p:pic>
      <p:pic>
        <p:nvPicPr>
          <p:cNvPr id="191" name="Google Shape;191;p23"/>
          <p:cNvPicPr preferRelativeResize="0"/>
          <p:nvPr/>
        </p:nvPicPr>
        <p:blipFill rotWithShape="1">
          <a:blip r:embed="rId5">
            <a:alphaModFix/>
          </a:blip>
          <a:srcRect b="0" l="0" r="0" t="0"/>
          <a:stretch/>
        </p:blipFill>
        <p:spPr>
          <a:xfrm>
            <a:off x="1295399" y="3830150"/>
            <a:ext cx="7179733" cy="4295299"/>
          </a:xfrm>
          <a:prstGeom prst="rect">
            <a:avLst/>
          </a:prstGeom>
          <a:noFill/>
          <a:ln>
            <a:noFill/>
          </a:ln>
        </p:spPr>
      </p:pic>
      <p:pic>
        <p:nvPicPr>
          <p:cNvPr id="192" name="Google Shape;192;p23"/>
          <p:cNvPicPr preferRelativeResize="0"/>
          <p:nvPr/>
        </p:nvPicPr>
        <p:blipFill rotWithShape="1">
          <a:blip r:embed="rId6">
            <a:alphaModFix/>
          </a:blip>
          <a:srcRect b="0" l="0" r="0" t="0"/>
          <a:stretch/>
        </p:blipFill>
        <p:spPr>
          <a:xfrm>
            <a:off x="10110975" y="1492000"/>
            <a:ext cx="7264400" cy="1517900"/>
          </a:xfrm>
          <a:prstGeom prst="rect">
            <a:avLst/>
          </a:prstGeom>
          <a:noFill/>
          <a:ln>
            <a:noFill/>
          </a:ln>
        </p:spPr>
      </p:pic>
      <p:pic>
        <p:nvPicPr>
          <p:cNvPr id="193" name="Google Shape;193;p23"/>
          <p:cNvPicPr preferRelativeResize="0"/>
          <p:nvPr/>
        </p:nvPicPr>
        <p:blipFill rotWithShape="1">
          <a:blip r:embed="rId7">
            <a:alphaModFix/>
          </a:blip>
          <a:srcRect b="0" l="0" r="0" t="0"/>
          <a:stretch/>
        </p:blipFill>
        <p:spPr>
          <a:xfrm>
            <a:off x="10110970" y="3830150"/>
            <a:ext cx="7179733" cy="4205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197" name="Shape 197"/>
        <p:cNvGrpSpPr/>
        <p:nvPr/>
      </p:nvGrpSpPr>
      <p:grpSpPr>
        <a:xfrm>
          <a:off x="0" y="0"/>
          <a:ext cx="0" cy="0"/>
          <a:chOff x="0" y="0"/>
          <a:chExt cx="0" cy="0"/>
        </a:xfrm>
      </p:grpSpPr>
      <p:sp>
        <p:nvSpPr>
          <p:cNvPr id="198" name="Google Shape;198;p24"/>
          <p:cNvSpPr/>
          <p:nvPr/>
        </p:nvSpPr>
        <p:spPr>
          <a:xfrm>
            <a:off x="0" y="419100"/>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13000"/>
            </a:blip>
            <a:stretch>
              <a:fillRect b="0" l="0" r="0" t="0"/>
            </a:stretch>
          </a:blipFill>
          <a:ln>
            <a:noFill/>
          </a:ln>
        </p:spPr>
      </p:sp>
      <p:pic>
        <p:nvPicPr>
          <p:cNvPr id="199" name="Google Shape;199;p24"/>
          <p:cNvPicPr preferRelativeResize="0"/>
          <p:nvPr/>
        </p:nvPicPr>
        <p:blipFill rotWithShape="1">
          <a:blip r:embed="rId4">
            <a:alphaModFix/>
          </a:blip>
          <a:srcRect b="0" l="0" r="0" t="0"/>
          <a:stretch/>
        </p:blipFill>
        <p:spPr>
          <a:xfrm>
            <a:off x="609600" y="1256425"/>
            <a:ext cx="8919451" cy="6778775"/>
          </a:xfrm>
          <a:prstGeom prst="rect">
            <a:avLst/>
          </a:prstGeom>
          <a:noFill/>
          <a:ln>
            <a:noFill/>
          </a:ln>
        </p:spPr>
      </p:pic>
      <p:pic>
        <p:nvPicPr>
          <p:cNvPr id="200" name="Google Shape;200;p24"/>
          <p:cNvPicPr preferRelativeResize="0"/>
          <p:nvPr/>
        </p:nvPicPr>
        <p:blipFill rotWithShape="1">
          <a:blip r:embed="rId5">
            <a:alphaModFix/>
          </a:blip>
          <a:srcRect b="0" l="0" r="0" t="0"/>
          <a:stretch/>
        </p:blipFill>
        <p:spPr>
          <a:xfrm>
            <a:off x="10414000" y="1319250"/>
            <a:ext cx="7226300" cy="2058950"/>
          </a:xfrm>
          <a:prstGeom prst="rect">
            <a:avLst/>
          </a:prstGeom>
          <a:noFill/>
          <a:ln>
            <a:noFill/>
          </a:ln>
        </p:spPr>
      </p:pic>
      <p:pic>
        <p:nvPicPr>
          <p:cNvPr id="201" name="Google Shape;201;p24"/>
          <p:cNvPicPr preferRelativeResize="0"/>
          <p:nvPr/>
        </p:nvPicPr>
        <p:blipFill rotWithShape="1">
          <a:blip r:embed="rId6">
            <a:alphaModFix/>
          </a:blip>
          <a:srcRect b="0" l="0" r="0" t="0"/>
          <a:stretch/>
        </p:blipFill>
        <p:spPr>
          <a:xfrm>
            <a:off x="10414000" y="3378200"/>
            <a:ext cx="7226300" cy="4657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205" name="Shape 205"/>
        <p:cNvGrpSpPr/>
        <p:nvPr/>
      </p:nvGrpSpPr>
      <p:grpSpPr>
        <a:xfrm>
          <a:off x="0" y="0"/>
          <a:ext cx="0" cy="0"/>
          <a:chOff x="0" y="0"/>
          <a:chExt cx="0" cy="0"/>
        </a:xfrm>
      </p:grpSpPr>
      <p:sp>
        <p:nvSpPr>
          <p:cNvPr id="206" name="Google Shape;206;p25"/>
          <p:cNvSpPr/>
          <p:nvPr/>
        </p:nvSpPr>
        <p:spPr>
          <a:xfrm>
            <a:off x="0" y="419100"/>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13000"/>
            </a:blip>
            <a:stretch>
              <a:fillRect b="0" l="0" r="0" t="0"/>
            </a:stretch>
          </a:blipFill>
          <a:ln>
            <a:noFill/>
          </a:ln>
        </p:spPr>
      </p:sp>
      <p:pic>
        <p:nvPicPr>
          <p:cNvPr id="207" name="Google Shape;207;p25"/>
          <p:cNvPicPr preferRelativeResize="0"/>
          <p:nvPr/>
        </p:nvPicPr>
        <p:blipFill rotWithShape="1">
          <a:blip r:embed="rId4">
            <a:alphaModFix/>
          </a:blip>
          <a:srcRect b="0" l="0" r="0" t="0"/>
          <a:stretch/>
        </p:blipFill>
        <p:spPr>
          <a:xfrm>
            <a:off x="647700" y="1943100"/>
            <a:ext cx="8214687" cy="6092100"/>
          </a:xfrm>
          <a:prstGeom prst="rect">
            <a:avLst/>
          </a:prstGeom>
          <a:noFill/>
          <a:ln>
            <a:noFill/>
          </a:ln>
        </p:spPr>
      </p:pic>
      <p:pic>
        <p:nvPicPr>
          <p:cNvPr id="208" name="Google Shape;208;p25"/>
          <p:cNvPicPr preferRelativeResize="0"/>
          <p:nvPr/>
        </p:nvPicPr>
        <p:blipFill rotWithShape="1">
          <a:blip r:embed="rId5">
            <a:alphaModFix/>
          </a:blip>
          <a:srcRect b="0" l="0" r="0" t="0"/>
          <a:stretch/>
        </p:blipFill>
        <p:spPr>
          <a:xfrm>
            <a:off x="9677400" y="1943100"/>
            <a:ext cx="8164064" cy="6092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212" name="Shape 212"/>
        <p:cNvGrpSpPr/>
        <p:nvPr/>
      </p:nvGrpSpPr>
      <p:grpSpPr>
        <a:xfrm>
          <a:off x="0" y="0"/>
          <a:ext cx="0" cy="0"/>
          <a:chOff x="0" y="0"/>
          <a:chExt cx="0" cy="0"/>
        </a:xfrm>
      </p:grpSpPr>
      <p:sp>
        <p:nvSpPr>
          <p:cNvPr id="213" name="Google Shape;213;p26"/>
          <p:cNvSpPr/>
          <p:nvPr/>
        </p:nvSpPr>
        <p:spPr>
          <a:xfrm>
            <a:off x="0" y="419100"/>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13000"/>
            </a:blip>
            <a:stretch>
              <a:fillRect b="0" l="0" r="0" t="0"/>
            </a:stretch>
          </a:blipFill>
          <a:ln>
            <a:noFill/>
          </a:ln>
        </p:spPr>
      </p:sp>
      <p:pic>
        <p:nvPicPr>
          <p:cNvPr id="214" name="Google Shape;214;p26"/>
          <p:cNvPicPr preferRelativeResize="0"/>
          <p:nvPr/>
        </p:nvPicPr>
        <p:blipFill rotWithShape="1">
          <a:blip r:embed="rId4">
            <a:alphaModFix/>
          </a:blip>
          <a:srcRect b="0" l="0" r="0" t="0"/>
          <a:stretch/>
        </p:blipFill>
        <p:spPr>
          <a:xfrm>
            <a:off x="685800" y="1363300"/>
            <a:ext cx="7213600" cy="7251700"/>
          </a:xfrm>
          <a:prstGeom prst="rect">
            <a:avLst/>
          </a:prstGeom>
          <a:noFill/>
          <a:ln>
            <a:noFill/>
          </a:ln>
        </p:spPr>
      </p:pic>
      <p:pic>
        <p:nvPicPr>
          <p:cNvPr id="215" name="Google Shape;215;p26"/>
          <p:cNvPicPr preferRelativeResize="0"/>
          <p:nvPr/>
        </p:nvPicPr>
        <p:blipFill rotWithShape="1">
          <a:blip r:embed="rId5">
            <a:alphaModFix/>
          </a:blip>
          <a:srcRect b="0" l="0" r="0" t="0"/>
          <a:stretch/>
        </p:blipFill>
        <p:spPr>
          <a:xfrm>
            <a:off x="9753600" y="1363300"/>
            <a:ext cx="7918051" cy="7117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219" name="Shape 219"/>
        <p:cNvGrpSpPr/>
        <p:nvPr/>
      </p:nvGrpSpPr>
      <p:grpSpPr>
        <a:xfrm>
          <a:off x="0" y="0"/>
          <a:ext cx="0" cy="0"/>
          <a:chOff x="0" y="0"/>
          <a:chExt cx="0" cy="0"/>
        </a:xfrm>
      </p:grpSpPr>
      <p:sp>
        <p:nvSpPr>
          <p:cNvPr id="220" name="Google Shape;220;p27"/>
          <p:cNvSpPr/>
          <p:nvPr/>
        </p:nvSpPr>
        <p:spPr>
          <a:xfrm>
            <a:off x="0" y="0"/>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13000"/>
            </a:blip>
            <a:stretch>
              <a:fillRect b="0" l="0" r="0" t="0"/>
            </a:stretch>
          </a:blipFill>
          <a:ln>
            <a:noFill/>
          </a:ln>
        </p:spPr>
      </p:sp>
      <p:sp>
        <p:nvSpPr>
          <p:cNvPr id="221" name="Google Shape;221;p27"/>
          <p:cNvSpPr txBox="1"/>
          <p:nvPr/>
        </p:nvSpPr>
        <p:spPr>
          <a:xfrm>
            <a:off x="1028700" y="1563201"/>
            <a:ext cx="7754169" cy="9233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200">
                <a:solidFill>
                  <a:srgbClr val="8BD34E"/>
                </a:solidFill>
                <a:latin typeface="Bebas Neue"/>
                <a:ea typeface="Bebas Neue"/>
                <a:cs typeface="Bebas Neue"/>
                <a:sym typeface="Bebas Neue"/>
              </a:rPr>
              <a:t>Skewness</a:t>
            </a:r>
            <a:endParaRPr/>
          </a:p>
        </p:txBody>
      </p:sp>
      <p:sp>
        <p:nvSpPr>
          <p:cNvPr id="222" name="Google Shape;222;p27"/>
          <p:cNvSpPr txBox="1"/>
          <p:nvPr/>
        </p:nvSpPr>
        <p:spPr>
          <a:xfrm>
            <a:off x="1028700" y="2957378"/>
            <a:ext cx="8115300" cy="2031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200" u="none" strike="noStrike">
                <a:solidFill>
                  <a:schemeClr val="lt1"/>
                </a:solidFill>
                <a:latin typeface="Calibri"/>
                <a:ea typeface="Calibri"/>
                <a:cs typeface="Calibri"/>
                <a:sym typeface="Calibri"/>
              </a:rPr>
              <a:t>Skewness is a statistical measure that describes the asymmetry of a distribution. It indicates whether the data leans more to the left or right from the center. Here's a breakdown:</a:t>
            </a:r>
            <a:endParaRPr b="1" sz="1800"/>
          </a:p>
          <a:p>
            <a:pPr indent="0" lvl="0" marL="0" marR="0" rtl="0" algn="l">
              <a:spcBef>
                <a:spcPts val="0"/>
              </a:spcBef>
              <a:spcAft>
                <a:spcPts val="0"/>
              </a:spcAft>
              <a:buNone/>
            </a:pPr>
            <a:r>
              <a:rPr b="1" i="0" lang="en-US" sz="2200" u="none" strike="noStrike">
                <a:solidFill>
                  <a:schemeClr val="lt1"/>
                </a:solidFill>
                <a:latin typeface="Calibri"/>
                <a:ea typeface="Calibri"/>
                <a:cs typeface="Calibri"/>
                <a:sym typeface="Calibri"/>
              </a:rPr>
              <a:t>Positive Skew(Right Skew)</a:t>
            </a:r>
            <a:endParaRPr b="1" sz="1800"/>
          </a:p>
          <a:p>
            <a:pPr indent="0" lvl="0" marL="0" marR="0" rtl="0" algn="l">
              <a:spcBef>
                <a:spcPts val="0"/>
              </a:spcBef>
              <a:spcAft>
                <a:spcPts val="0"/>
              </a:spcAft>
              <a:buNone/>
            </a:pPr>
            <a:r>
              <a:rPr b="1" i="0" lang="en-US" sz="2200" u="none" strike="noStrike">
                <a:solidFill>
                  <a:schemeClr val="lt1"/>
                </a:solidFill>
                <a:latin typeface="Calibri"/>
                <a:ea typeface="Calibri"/>
                <a:cs typeface="Calibri"/>
                <a:sym typeface="Calibri"/>
              </a:rPr>
              <a:t>Negative Skew (Left Skew)</a:t>
            </a:r>
            <a:endParaRPr b="1" sz="1800"/>
          </a:p>
          <a:p>
            <a:pPr indent="0" lvl="0" marL="0" marR="0" rtl="0" algn="l">
              <a:spcBef>
                <a:spcPts val="0"/>
              </a:spcBef>
              <a:spcAft>
                <a:spcPts val="0"/>
              </a:spcAft>
              <a:buNone/>
            </a:pPr>
            <a:r>
              <a:rPr b="1" i="0" lang="en-US" sz="2200" u="none" strike="noStrike">
                <a:solidFill>
                  <a:schemeClr val="lt1"/>
                </a:solidFill>
                <a:latin typeface="Calibri"/>
                <a:ea typeface="Calibri"/>
                <a:cs typeface="Calibri"/>
                <a:sym typeface="Calibri"/>
              </a:rPr>
              <a:t>Normal Distribution</a:t>
            </a:r>
            <a:endParaRPr b="1" sz="1800"/>
          </a:p>
        </p:txBody>
      </p:sp>
      <p:pic>
        <p:nvPicPr>
          <p:cNvPr id="223" name="Google Shape;223;p27"/>
          <p:cNvPicPr preferRelativeResize="0"/>
          <p:nvPr/>
        </p:nvPicPr>
        <p:blipFill rotWithShape="1">
          <a:blip r:embed="rId4">
            <a:alphaModFix/>
          </a:blip>
          <a:srcRect b="0" l="0" r="0" t="0"/>
          <a:stretch/>
        </p:blipFill>
        <p:spPr>
          <a:xfrm>
            <a:off x="10154039" y="887477"/>
            <a:ext cx="5296916" cy="4118029"/>
          </a:xfrm>
          <a:prstGeom prst="rect">
            <a:avLst/>
          </a:prstGeom>
          <a:noFill/>
          <a:ln>
            <a:noFill/>
          </a:ln>
        </p:spPr>
      </p:pic>
      <p:pic>
        <p:nvPicPr>
          <p:cNvPr id="224" name="Google Shape;224;p27"/>
          <p:cNvPicPr preferRelativeResize="0"/>
          <p:nvPr/>
        </p:nvPicPr>
        <p:blipFill rotWithShape="1">
          <a:blip r:embed="rId5">
            <a:alphaModFix/>
          </a:blip>
          <a:srcRect b="0" l="0" r="0" t="0"/>
          <a:stretch/>
        </p:blipFill>
        <p:spPr>
          <a:xfrm>
            <a:off x="10172699" y="5600699"/>
            <a:ext cx="5278255" cy="4177269"/>
          </a:xfrm>
          <a:prstGeom prst="rect">
            <a:avLst/>
          </a:prstGeom>
          <a:noFill/>
          <a:ln>
            <a:noFill/>
          </a:ln>
        </p:spPr>
      </p:pic>
      <p:pic>
        <p:nvPicPr>
          <p:cNvPr id="225" name="Google Shape;225;p27"/>
          <p:cNvPicPr preferRelativeResize="0"/>
          <p:nvPr/>
        </p:nvPicPr>
        <p:blipFill rotWithShape="1">
          <a:blip r:embed="rId6">
            <a:alphaModFix/>
          </a:blip>
          <a:srcRect b="0" l="0" r="0" t="0"/>
          <a:stretch/>
        </p:blipFill>
        <p:spPr>
          <a:xfrm>
            <a:off x="1028700" y="5584508"/>
            <a:ext cx="5278254" cy="41934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229" name="Shape 229"/>
        <p:cNvGrpSpPr/>
        <p:nvPr/>
      </p:nvGrpSpPr>
      <p:grpSpPr>
        <a:xfrm>
          <a:off x="0" y="0"/>
          <a:ext cx="0" cy="0"/>
          <a:chOff x="0" y="0"/>
          <a:chExt cx="0" cy="0"/>
        </a:xfrm>
      </p:grpSpPr>
      <p:sp>
        <p:nvSpPr>
          <p:cNvPr id="230" name="Google Shape;230;p28"/>
          <p:cNvSpPr/>
          <p:nvPr/>
        </p:nvSpPr>
        <p:spPr>
          <a:xfrm>
            <a:off x="0" y="38100"/>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13000"/>
            </a:blip>
            <a:stretch>
              <a:fillRect b="0" l="0" r="0" t="0"/>
            </a:stretch>
          </a:blipFill>
          <a:ln>
            <a:noFill/>
          </a:ln>
        </p:spPr>
      </p:sp>
      <p:sp>
        <p:nvSpPr>
          <p:cNvPr id="231" name="Google Shape;231;p28"/>
          <p:cNvSpPr txBox="1"/>
          <p:nvPr/>
        </p:nvSpPr>
        <p:spPr>
          <a:xfrm>
            <a:off x="1028700" y="1563201"/>
            <a:ext cx="7754169" cy="276998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200">
                <a:solidFill>
                  <a:srgbClr val="8BD34E"/>
                </a:solidFill>
                <a:latin typeface="Bebas Neue"/>
                <a:ea typeface="Bebas Neue"/>
                <a:cs typeface="Bebas Neue"/>
                <a:sym typeface="Bebas Neue"/>
              </a:rPr>
              <a:t>Outlier Handling in dataset</a:t>
            </a:r>
            <a:endParaRPr/>
          </a:p>
          <a:p>
            <a:pPr indent="0" lvl="0" marL="0" marR="0" rtl="0" algn="l">
              <a:lnSpc>
                <a:spcPct val="100000"/>
              </a:lnSpc>
              <a:spcBef>
                <a:spcPts val="0"/>
              </a:spcBef>
              <a:spcAft>
                <a:spcPts val="0"/>
              </a:spcAft>
              <a:buNone/>
            </a:pPr>
            <a:r>
              <a:t/>
            </a:r>
            <a:endParaRPr b="1" sz="7200">
              <a:solidFill>
                <a:srgbClr val="8BD34E"/>
              </a:solidFill>
              <a:latin typeface="Bebas Neue"/>
              <a:ea typeface="Bebas Neue"/>
              <a:cs typeface="Bebas Neue"/>
              <a:sym typeface="Bebas Neue"/>
            </a:endParaRPr>
          </a:p>
        </p:txBody>
      </p:sp>
      <p:sp>
        <p:nvSpPr>
          <p:cNvPr id="232" name="Google Shape;232;p28"/>
          <p:cNvSpPr txBox="1"/>
          <p:nvPr/>
        </p:nvSpPr>
        <p:spPr>
          <a:xfrm>
            <a:off x="1028700" y="3931995"/>
            <a:ext cx="8115300" cy="3386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200" u="none" strike="noStrike">
                <a:solidFill>
                  <a:schemeClr val="lt1"/>
                </a:solidFill>
                <a:latin typeface="Calibri"/>
                <a:ea typeface="Calibri"/>
                <a:cs typeface="Calibri"/>
                <a:sym typeface="Calibri"/>
              </a:rPr>
              <a:t>Methods Used for Outlier Detection</a:t>
            </a:r>
            <a:endParaRPr b="1" sz="1800"/>
          </a:p>
          <a:p>
            <a:pPr indent="-139700" lvl="0" marL="0" marR="0" rtl="0" algn="l">
              <a:spcBef>
                <a:spcPts val="0"/>
              </a:spcBef>
              <a:spcAft>
                <a:spcPts val="0"/>
              </a:spcAft>
              <a:buClr>
                <a:schemeClr val="lt1"/>
              </a:buClr>
              <a:buSzPts val="2200"/>
              <a:buChar char="•"/>
            </a:pPr>
            <a:r>
              <a:rPr b="1" i="0" lang="en-US" sz="2200" u="none" strike="noStrike">
                <a:solidFill>
                  <a:schemeClr val="lt1"/>
                </a:solidFill>
                <a:latin typeface="Calibri"/>
                <a:ea typeface="Calibri"/>
                <a:cs typeface="Calibri"/>
                <a:sym typeface="Calibri"/>
              </a:rPr>
              <a:t>IQR (Interquartile Range):</a:t>
            </a:r>
            <a:endParaRPr b="1" sz="1800"/>
          </a:p>
          <a:p>
            <a:pPr indent="-311150" lvl="1" marL="742950" marR="0" rtl="0" algn="l">
              <a:spcBef>
                <a:spcPts val="0"/>
              </a:spcBef>
              <a:spcAft>
                <a:spcPts val="0"/>
              </a:spcAft>
              <a:buClr>
                <a:schemeClr val="lt1"/>
              </a:buClr>
              <a:buSzPts val="2200"/>
              <a:buChar char="•"/>
            </a:pPr>
            <a:r>
              <a:rPr b="1" i="0" lang="en-US" sz="2200" u="none" cap="none" strike="noStrike">
                <a:solidFill>
                  <a:schemeClr val="lt1"/>
                </a:solidFill>
                <a:latin typeface="Calibri"/>
                <a:ea typeface="Calibri"/>
                <a:cs typeface="Calibri"/>
                <a:sym typeface="Calibri"/>
              </a:rPr>
              <a:t>Formula:</a:t>
            </a:r>
            <a:endParaRPr b="1" sz="1800"/>
          </a:p>
          <a:p>
            <a:pPr indent="-254000" lvl="2" marL="1143000" marR="0" rtl="0" algn="l">
              <a:spcBef>
                <a:spcPts val="0"/>
              </a:spcBef>
              <a:spcAft>
                <a:spcPts val="0"/>
              </a:spcAft>
              <a:buClr>
                <a:schemeClr val="lt1"/>
              </a:buClr>
              <a:buSzPts val="2200"/>
              <a:buChar char="•"/>
            </a:pPr>
            <a:r>
              <a:rPr b="1" i="0" lang="en-US" sz="2200" u="none" cap="none" strike="noStrike">
                <a:solidFill>
                  <a:schemeClr val="lt1"/>
                </a:solidFill>
                <a:latin typeface="Calibri"/>
                <a:ea typeface="Calibri"/>
                <a:cs typeface="Calibri"/>
                <a:sym typeface="Calibri"/>
              </a:rPr>
              <a:t>IQR=Q3−Q1IQR=Q3−Q1</a:t>
            </a:r>
            <a:endParaRPr b="1" sz="1800"/>
          </a:p>
          <a:p>
            <a:pPr indent="-254000" lvl="2" marL="1143000" marR="0" rtl="0" algn="l">
              <a:spcBef>
                <a:spcPts val="0"/>
              </a:spcBef>
              <a:spcAft>
                <a:spcPts val="0"/>
              </a:spcAft>
              <a:buClr>
                <a:schemeClr val="lt1"/>
              </a:buClr>
              <a:buSzPts val="2200"/>
              <a:buChar char="•"/>
            </a:pPr>
            <a:r>
              <a:rPr b="1" i="0" lang="en-US" sz="2200" u="none" cap="none" strike="noStrike">
                <a:solidFill>
                  <a:schemeClr val="lt1"/>
                </a:solidFill>
                <a:latin typeface="Calibri"/>
                <a:ea typeface="Calibri"/>
                <a:cs typeface="Calibri"/>
                <a:sym typeface="Calibri"/>
              </a:rPr>
              <a:t>Lower Bound: Q1−1.5×IQRQ1−1.5×IQR</a:t>
            </a:r>
            <a:endParaRPr b="1" sz="1800"/>
          </a:p>
          <a:p>
            <a:pPr indent="-254000" lvl="2" marL="1143000" marR="0" rtl="0" algn="l">
              <a:spcBef>
                <a:spcPts val="0"/>
              </a:spcBef>
              <a:spcAft>
                <a:spcPts val="0"/>
              </a:spcAft>
              <a:buClr>
                <a:schemeClr val="lt1"/>
              </a:buClr>
              <a:buSzPts val="2200"/>
              <a:buChar char="•"/>
            </a:pPr>
            <a:r>
              <a:rPr b="1" i="0" lang="en-US" sz="2200" u="none" cap="none" strike="noStrike">
                <a:solidFill>
                  <a:schemeClr val="lt1"/>
                </a:solidFill>
                <a:latin typeface="Calibri"/>
                <a:ea typeface="Calibri"/>
                <a:cs typeface="Calibri"/>
                <a:sym typeface="Calibri"/>
              </a:rPr>
              <a:t>Upper Bound: Q3+1.5×IQRQ3+1.5×IQR</a:t>
            </a:r>
            <a:endParaRPr b="1" sz="1800"/>
          </a:p>
          <a:p>
            <a:pPr indent="-311150" lvl="1" marL="742950" marR="0" rtl="0" algn="l">
              <a:spcBef>
                <a:spcPts val="0"/>
              </a:spcBef>
              <a:spcAft>
                <a:spcPts val="0"/>
              </a:spcAft>
              <a:buClr>
                <a:schemeClr val="lt1"/>
              </a:buClr>
              <a:buSzPts val="2200"/>
              <a:buChar char="•"/>
            </a:pPr>
            <a:r>
              <a:rPr b="1" i="0" lang="en-US" sz="2200" u="none" cap="none" strike="noStrike">
                <a:solidFill>
                  <a:schemeClr val="lt1"/>
                </a:solidFill>
                <a:latin typeface="Calibri"/>
                <a:ea typeface="Calibri"/>
                <a:cs typeface="Calibri"/>
                <a:sym typeface="Calibri"/>
              </a:rPr>
              <a:t>Detects extreme values beyond these bounds.</a:t>
            </a:r>
            <a:endParaRPr b="1" sz="1800"/>
          </a:p>
          <a:p>
            <a:pPr indent="-139700" lvl="0" marL="0" marR="0" rtl="0" algn="l">
              <a:spcBef>
                <a:spcPts val="0"/>
              </a:spcBef>
              <a:spcAft>
                <a:spcPts val="0"/>
              </a:spcAft>
              <a:buClr>
                <a:schemeClr val="lt1"/>
              </a:buClr>
              <a:buSzPts val="2200"/>
              <a:buChar char="•"/>
            </a:pPr>
            <a:r>
              <a:rPr b="1" i="0" lang="en-US" sz="2200" u="none" strike="noStrike">
                <a:solidFill>
                  <a:schemeClr val="lt1"/>
                </a:solidFill>
                <a:latin typeface="Calibri"/>
                <a:ea typeface="Calibri"/>
                <a:cs typeface="Calibri"/>
                <a:sym typeface="Calibri"/>
              </a:rPr>
              <a:t>Boxplot Visualization:</a:t>
            </a:r>
            <a:endParaRPr b="1" sz="1800"/>
          </a:p>
          <a:p>
            <a:pPr indent="-311150" lvl="1" marL="742950" marR="0" rtl="0" algn="l">
              <a:spcBef>
                <a:spcPts val="0"/>
              </a:spcBef>
              <a:spcAft>
                <a:spcPts val="0"/>
              </a:spcAft>
              <a:buClr>
                <a:schemeClr val="lt1"/>
              </a:buClr>
              <a:buSzPts val="2200"/>
              <a:buChar char="•"/>
            </a:pPr>
            <a:r>
              <a:rPr b="1" i="0" lang="en-US" sz="2200" u="none" cap="none" strike="noStrike">
                <a:solidFill>
                  <a:schemeClr val="lt1"/>
                </a:solidFill>
                <a:latin typeface="Calibri"/>
                <a:ea typeface="Calibri"/>
                <a:cs typeface="Calibri"/>
                <a:sym typeface="Calibri"/>
              </a:rPr>
              <a:t>Used to identify outliers in numerical features like Price and Duration.</a:t>
            </a:r>
            <a:endParaRPr b="1" sz="1800"/>
          </a:p>
        </p:txBody>
      </p:sp>
      <p:pic>
        <p:nvPicPr>
          <p:cNvPr id="233" name="Google Shape;233;p28"/>
          <p:cNvPicPr preferRelativeResize="0"/>
          <p:nvPr/>
        </p:nvPicPr>
        <p:blipFill rotWithShape="1">
          <a:blip r:embed="rId4">
            <a:alphaModFix/>
          </a:blip>
          <a:srcRect b="0" l="0" r="0" t="0"/>
          <a:stretch/>
        </p:blipFill>
        <p:spPr>
          <a:xfrm>
            <a:off x="9896883" y="586340"/>
            <a:ext cx="7239000" cy="4304548"/>
          </a:xfrm>
          <a:prstGeom prst="rect">
            <a:avLst/>
          </a:prstGeom>
          <a:noFill/>
          <a:ln>
            <a:noFill/>
          </a:ln>
        </p:spPr>
      </p:pic>
      <p:pic>
        <p:nvPicPr>
          <p:cNvPr id="234" name="Google Shape;234;p28"/>
          <p:cNvPicPr preferRelativeResize="0"/>
          <p:nvPr/>
        </p:nvPicPr>
        <p:blipFill rotWithShape="1">
          <a:blip r:embed="rId5">
            <a:alphaModFix/>
          </a:blip>
          <a:srcRect b="0" l="0" r="0" t="0"/>
          <a:stretch/>
        </p:blipFill>
        <p:spPr>
          <a:xfrm>
            <a:off x="9910879" y="5178490"/>
            <a:ext cx="7239000" cy="4539901"/>
          </a:xfrm>
          <a:prstGeom prst="rect">
            <a:avLst/>
          </a:prstGeom>
          <a:noFill/>
          <a:ln>
            <a:noFill/>
          </a:ln>
        </p:spPr>
      </p:pic>
      <p:pic>
        <p:nvPicPr>
          <p:cNvPr id="235" name="Google Shape;235;p28"/>
          <p:cNvPicPr preferRelativeResize="0"/>
          <p:nvPr/>
        </p:nvPicPr>
        <p:blipFill rotWithShape="1">
          <a:blip r:embed="rId6">
            <a:alphaModFix/>
          </a:blip>
          <a:srcRect b="0" l="0" r="0" t="0"/>
          <a:stretch/>
        </p:blipFill>
        <p:spPr>
          <a:xfrm>
            <a:off x="1028700" y="7657492"/>
            <a:ext cx="5956300" cy="1651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239" name="Shape 239"/>
        <p:cNvGrpSpPr/>
        <p:nvPr/>
      </p:nvGrpSpPr>
      <p:grpSpPr>
        <a:xfrm>
          <a:off x="0" y="0"/>
          <a:ext cx="0" cy="0"/>
          <a:chOff x="0" y="0"/>
          <a:chExt cx="0" cy="0"/>
        </a:xfrm>
      </p:grpSpPr>
      <p:sp>
        <p:nvSpPr>
          <p:cNvPr id="240" name="Google Shape;240;p29"/>
          <p:cNvSpPr/>
          <p:nvPr/>
        </p:nvSpPr>
        <p:spPr>
          <a:xfrm>
            <a:off x="0" y="640801"/>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13000"/>
            </a:blip>
            <a:stretch>
              <a:fillRect b="0" l="0" r="0" t="0"/>
            </a:stretch>
          </a:blipFill>
          <a:ln>
            <a:noFill/>
          </a:ln>
        </p:spPr>
      </p:sp>
      <p:sp>
        <p:nvSpPr>
          <p:cNvPr id="241" name="Google Shape;241;p29"/>
          <p:cNvSpPr txBox="1"/>
          <p:nvPr/>
        </p:nvSpPr>
        <p:spPr>
          <a:xfrm>
            <a:off x="1028700" y="1563201"/>
            <a:ext cx="6080820" cy="184665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200">
                <a:solidFill>
                  <a:srgbClr val="8BD34E"/>
                </a:solidFill>
                <a:latin typeface="Bebas Neue"/>
                <a:ea typeface="Bebas Neue"/>
                <a:cs typeface="Bebas Neue"/>
                <a:sym typeface="Bebas Neue"/>
              </a:rPr>
              <a:t>Outlier handling in dataset</a:t>
            </a:r>
            <a:endParaRPr/>
          </a:p>
        </p:txBody>
      </p:sp>
      <p:sp>
        <p:nvSpPr>
          <p:cNvPr id="242" name="Google Shape;242;p29"/>
          <p:cNvSpPr txBox="1"/>
          <p:nvPr/>
        </p:nvSpPr>
        <p:spPr>
          <a:xfrm>
            <a:off x="1028700" y="3771900"/>
            <a:ext cx="5067300" cy="1293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100" u="none" strike="noStrike">
                <a:solidFill>
                  <a:schemeClr val="lt1"/>
                </a:solidFill>
                <a:latin typeface="Calibri"/>
                <a:ea typeface="Calibri"/>
                <a:cs typeface="Calibri"/>
                <a:sym typeface="Calibri"/>
              </a:rPr>
              <a:t>Results of Outlier Handling</a:t>
            </a:r>
            <a:endParaRPr b="1" sz="1900"/>
          </a:p>
          <a:p>
            <a:pPr indent="-133350" lvl="0" marL="0" marR="0" rtl="0" algn="l">
              <a:spcBef>
                <a:spcPts val="0"/>
              </a:spcBef>
              <a:spcAft>
                <a:spcPts val="0"/>
              </a:spcAft>
              <a:buClr>
                <a:schemeClr val="lt1"/>
              </a:buClr>
              <a:buSzPts val="2100"/>
              <a:buChar char="•"/>
            </a:pPr>
            <a:r>
              <a:rPr b="1" i="0" lang="en-US" sz="2100" u="none" strike="noStrike">
                <a:solidFill>
                  <a:schemeClr val="lt1"/>
                </a:solidFill>
                <a:latin typeface="Calibri"/>
                <a:ea typeface="Calibri"/>
                <a:cs typeface="Calibri"/>
                <a:sym typeface="Calibri"/>
              </a:rPr>
              <a:t>Improved model performance by reducing noise.</a:t>
            </a:r>
            <a:endParaRPr b="1" sz="1900"/>
          </a:p>
          <a:p>
            <a:pPr indent="-133350" lvl="0" marL="0" marR="0" rtl="0" algn="l">
              <a:spcBef>
                <a:spcPts val="0"/>
              </a:spcBef>
              <a:spcAft>
                <a:spcPts val="0"/>
              </a:spcAft>
              <a:buClr>
                <a:schemeClr val="lt1"/>
              </a:buClr>
              <a:buSzPts val="2100"/>
              <a:buChar char="•"/>
            </a:pPr>
            <a:r>
              <a:rPr b="1" i="0" lang="en-US" sz="2100" u="none" strike="noStrike">
                <a:solidFill>
                  <a:schemeClr val="lt1"/>
                </a:solidFill>
                <a:latin typeface="Calibri"/>
                <a:ea typeface="Calibri"/>
                <a:cs typeface="Calibri"/>
                <a:sym typeface="Calibri"/>
              </a:rPr>
              <a:t>Ensured better generalization for predictions.</a:t>
            </a:r>
            <a:endParaRPr b="1" sz="1900"/>
          </a:p>
        </p:txBody>
      </p:sp>
      <p:sp>
        <p:nvSpPr>
          <p:cNvPr id="243" name="Google Shape;243;p29"/>
          <p:cNvSpPr txBox="1"/>
          <p:nvPr/>
        </p:nvSpPr>
        <p:spPr>
          <a:xfrm>
            <a:off x="1028700" y="5217030"/>
            <a:ext cx="5067300" cy="2832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300" u="none" strike="noStrike">
                <a:solidFill>
                  <a:schemeClr val="lt1"/>
                </a:solidFill>
                <a:latin typeface="Calibri"/>
                <a:ea typeface="Calibri"/>
                <a:cs typeface="Calibri"/>
                <a:sym typeface="Calibri"/>
              </a:rPr>
              <a:t>Steps Taken</a:t>
            </a:r>
            <a:endParaRPr b="1" sz="1900"/>
          </a:p>
          <a:p>
            <a:pPr indent="-146050" lvl="0" marL="0" marR="0" rtl="0" algn="l">
              <a:spcBef>
                <a:spcPts val="0"/>
              </a:spcBef>
              <a:spcAft>
                <a:spcPts val="0"/>
              </a:spcAft>
              <a:buClr>
                <a:schemeClr val="lt1"/>
              </a:buClr>
              <a:buSzPts val="2300"/>
              <a:buChar char="•"/>
            </a:pPr>
            <a:r>
              <a:rPr b="1" i="0" lang="en-US" sz="2300" u="none" strike="noStrike">
                <a:solidFill>
                  <a:schemeClr val="lt1"/>
                </a:solidFill>
                <a:latin typeface="Calibri"/>
                <a:ea typeface="Calibri"/>
                <a:cs typeface="Calibri"/>
                <a:sym typeface="Calibri"/>
              </a:rPr>
              <a:t>Columns Analyzed: Price, Duration.</a:t>
            </a:r>
            <a:endParaRPr b="1" sz="1900"/>
          </a:p>
          <a:p>
            <a:pPr indent="-146050" lvl="0" marL="0" marR="0" rtl="0" algn="l">
              <a:spcBef>
                <a:spcPts val="0"/>
              </a:spcBef>
              <a:spcAft>
                <a:spcPts val="0"/>
              </a:spcAft>
              <a:buClr>
                <a:schemeClr val="lt1"/>
              </a:buClr>
              <a:buSzPts val="2300"/>
              <a:buChar char="•"/>
            </a:pPr>
            <a:r>
              <a:rPr b="1" i="0" lang="en-US" sz="2300" u="none" strike="noStrike">
                <a:solidFill>
                  <a:schemeClr val="lt1"/>
                </a:solidFill>
                <a:latin typeface="Calibri"/>
                <a:ea typeface="Calibri"/>
                <a:cs typeface="Calibri"/>
                <a:sym typeface="Calibri"/>
              </a:rPr>
              <a:t>Removed/Transformed Outliers:</a:t>
            </a:r>
            <a:endParaRPr b="1" sz="1900"/>
          </a:p>
          <a:p>
            <a:pPr indent="-317500" lvl="1" marL="742950" marR="0" rtl="0" algn="l">
              <a:spcBef>
                <a:spcPts val="0"/>
              </a:spcBef>
              <a:spcAft>
                <a:spcPts val="0"/>
              </a:spcAft>
              <a:buClr>
                <a:schemeClr val="lt1"/>
              </a:buClr>
              <a:buSzPts val="2300"/>
              <a:buChar char="•"/>
            </a:pPr>
            <a:r>
              <a:rPr b="1" i="0" lang="en-US" sz="2300" u="none" cap="none" strike="noStrike">
                <a:solidFill>
                  <a:schemeClr val="lt1"/>
                </a:solidFill>
                <a:latin typeface="Calibri"/>
                <a:ea typeface="Calibri"/>
                <a:cs typeface="Calibri"/>
                <a:sym typeface="Calibri"/>
              </a:rPr>
              <a:t>Outliers above the upper bound for Price were capped to the 95th percentile.</a:t>
            </a:r>
            <a:endParaRPr b="1" sz="1900"/>
          </a:p>
          <a:p>
            <a:pPr indent="-317500" lvl="1" marL="742950" marR="0" rtl="0" algn="l">
              <a:spcBef>
                <a:spcPts val="0"/>
              </a:spcBef>
              <a:spcAft>
                <a:spcPts val="0"/>
              </a:spcAft>
              <a:buClr>
                <a:schemeClr val="lt1"/>
              </a:buClr>
              <a:buSzPts val="2300"/>
              <a:buChar char="•"/>
            </a:pPr>
            <a:r>
              <a:rPr b="1" i="0" lang="en-US" sz="2300" u="none" cap="none" strike="noStrike">
                <a:solidFill>
                  <a:schemeClr val="lt1"/>
                </a:solidFill>
                <a:latin typeface="Calibri"/>
                <a:ea typeface="Calibri"/>
                <a:cs typeface="Calibri"/>
                <a:sym typeface="Calibri"/>
              </a:rPr>
              <a:t>Duration outliers were flagged and examined for validity.</a:t>
            </a:r>
            <a:endParaRPr b="1" sz="1900"/>
          </a:p>
        </p:txBody>
      </p:sp>
      <p:pic>
        <p:nvPicPr>
          <p:cNvPr id="244" name="Google Shape;244;p29"/>
          <p:cNvPicPr preferRelativeResize="0"/>
          <p:nvPr/>
        </p:nvPicPr>
        <p:blipFill rotWithShape="1">
          <a:blip r:embed="rId4">
            <a:alphaModFix/>
          </a:blip>
          <a:srcRect b="0" l="0" r="0" t="0"/>
          <a:stretch/>
        </p:blipFill>
        <p:spPr>
          <a:xfrm>
            <a:off x="9147048" y="498007"/>
            <a:ext cx="6778752" cy="4866177"/>
          </a:xfrm>
          <a:prstGeom prst="rect">
            <a:avLst/>
          </a:prstGeom>
          <a:noFill/>
          <a:ln>
            <a:noFill/>
          </a:ln>
        </p:spPr>
      </p:pic>
      <p:pic>
        <p:nvPicPr>
          <p:cNvPr id="245" name="Google Shape;245;p29"/>
          <p:cNvPicPr preferRelativeResize="0"/>
          <p:nvPr/>
        </p:nvPicPr>
        <p:blipFill rotWithShape="1">
          <a:blip r:embed="rId5">
            <a:alphaModFix/>
          </a:blip>
          <a:srcRect b="0" l="0" r="0" t="0"/>
          <a:stretch/>
        </p:blipFill>
        <p:spPr>
          <a:xfrm>
            <a:off x="9134856" y="5710928"/>
            <a:ext cx="6790944" cy="42276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249" name="Shape 249"/>
        <p:cNvGrpSpPr/>
        <p:nvPr/>
      </p:nvGrpSpPr>
      <p:grpSpPr>
        <a:xfrm>
          <a:off x="0" y="0"/>
          <a:ext cx="0" cy="0"/>
          <a:chOff x="0" y="0"/>
          <a:chExt cx="0" cy="0"/>
        </a:xfrm>
      </p:grpSpPr>
      <p:sp>
        <p:nvSpPr>
          <p:cNvPr id="250" name="Google Shape;250;p30"/>
          <p:cNvSpPr/>
          <p:nvPr/>
        </p:nvSpPr>
        <p:spPr>
          <a:xfrm>
            <a:off x="0" y="495300"/>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13000"/>
            </a:blip>
            <a:stretch>
              <a:fillRect b="0" l="0" r="0" t="0"/>
            </a:stretch>
          </a:blipFill>
          <a:ln>
            <a:noFill/>
          </a:ln>
        </p:spPr>
      </p:sp>
      <p:sp>
        <p:nvSpPr>
          <p:cNvPr id="251" name="Google Shape;251;p30"/>
          <p:cNvSpPr txBox="1"/>
          <p:nvPr/>
        </p:nvSpPr>
        <p:spPr>
          <a:xfrm>
            <a:off x="1028700" y="1563201"/>
            <a:ext cx="6080820" cy="9233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200">
                <a:solidFill>
                  <a:srgbClr val="8BD34E"/>
                </a:solidFill>
                <a:latin typeface="Bebas Neue"/>
                <a:ea typeface="Bebas Neue"/>
                <a:cs typeface="Bebas Neue"/>
                <a:sym typeface="Bebas Neue"/>
              </a:rPr>
              <a:t>Feature Selection</a:t>
            </a:r>
            <a:endParaRPr/>
          </a:p>
        </p:txBody>
      </p:sp>
      <p:sp>
        <p:nvSpPr>
          <p:cNvPr id="252" name="Google Shape;252;p30"/>
          <p:cNvSpPr txBox="1"/>
          <p:nvPr/>
        </p:nvSpPr>
        <p:spPr>
          <a:xfrm>
            <a:off x="1028700" y="3771900"/>
            <a:ext cx="5067300" cy="2216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800" u="none" strike="noStrike">
                <a:solidFill>
                  <a:schemeClr val="lt1"/>
                </a:solidFill>
                <a:latin typeface="Arial"/>
                <a:ea typeface="Arial"/>
                <a:cs typeface="Arial"/>
                <a:sym typeface="Arial"/>
              </a:rPr>
              <a:t>INSIGHTS:</a:t>
            </a:r>
            <a:endParaRPr b="1" sz="1600"/>
          </a:p>
          <a:p>
            <a:pPr indent="-114300" lvl="0" marL="0" marR="0" rtl="0" algn="l">
              <a:spcBef>
                <a:spcPts val="0"/>
              </a:spcBef>
              <a:spcAft>
                <a:spcPts val="0"/>
              </a:spcAft>
              <a:buClr>
                <a:schemeClr val="lt1"/>
              </a:buClr>
              <a:buSzPts val="1800"/>
              <a:buFont typeface="Arial"/>
              <a:buChar char="•"/>
            </a:pPr>
            <a:r>
              <a:rPr b="1" i="0" lang="en-US" sz="1800" u="none" strike="noStrike">
                <a:solidFill>
                  <a:schemeClr val="lt1"/>
                </a:solidFill>
                <a:latin typeface="Arial"/>
                <a:ea typeface="Arial"/>
                <a:cs typeface="Arial"/>
                <a:sym typeface="Arial"/>
              </a:rPr>
              <a:t>If two variables are highly correlated (e.g., correlation coefficient close to +1 or -1), it may be advisable to drop one of them to reduce multicollinearity.</a:t>
            </a:r>
            <a:endParaRPr b="1" sz="1600"/>
          </a:p>
          <a:p>
            <a:pPr indent="0" lvl="0" marL="0" marR="0" rtl="0" algn="l">
              <a:spcBef>
                <a:spcPts val="0"/>
              </a:spcBef>
              <a:spcAft>
                <a:spcPts val="0"/>
              </a:spcAft>
              <a:buNone/>
            </a:pPr>
            <a:r>
              <a:t/>
            </a:r>
            <a:endParaRPr b="1" i="0" sz="1800" u="none" strike="noStrike">
              <a:solidFill>
                <a:schemeClr val="lt1"/>
              </a:solidFill>
              <a:latin typeface="Arial"/>
              <a:ea typeface="Arial"/>
              <a:cs typeface="Arial"/>
              <a:sym typeface="Arial"/>
            </a:endParaRPr>
          </a:p>
          <a:p>
            <a:pPr indent="-114300" lvl="0" marL="0" marR="0" rtl="0" algn="l">
              <a:spcBef>
                <a:spcPts val="0"/>
              </a:spcBef>
              <a:spcAft>
                <a:spcPts val="0"/>
              </a:spcAft>
              <a:buClr>
                <a:schemeClr val="lt1"/>
              </a:buClr>
              <a:buSzPts val="1800"/>
              <a:buFont typeface="Arial"/>
              <a:buChar char="•"/>
            </a:pPr>
            <a:r>
              <a:rPr b="1" i="0" lang="en-US" sz="1800" u="none" strike="noStrike">
                <a:solidFill>
                  <a:schemeClr val="lt1"/>
                </a:solidFill>
                <a:latin typeface="Arial"/>
                <a:ea typeface="Arial"/>
                <a:cs typeface="Arial"/>
                <a:sym typeface="Arial"/>
              </a:rPr>
              <a:t>Here , we dont have such variables. So no need to drop any column</a:t>
            </a:r>
            <a:endParaRPr b="1" sz="1600"/>
          </a:p>
        </p:txBody>
      </p:sp>
      <p:pic>
        <p:nvPicPr>
          <p:cNvPr id="253" name="Google Shape;253;p30"/>
          <p:cNvPicPr preferRelativeResize="0"/>
          <p:nvPr/>
        </p:nvPicPr>
        <p:blipFill rotWithShape="1">
          <a:blip r:embed="rId4">
            <a:alphaModFix/>
          </a:blip>
          <a:srcRect b="0" l="0" r="0" t="0"/>
          <a:stretch/>
        </p:blipFill>
        <p:spPr>
          <a:xfrm>
            <a:off x="9085610" y="1670050"/>
            <a:ext cx="7226300" cy="6946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257" name="Shape 257"/>
        <p:cNvGrpSpPr/>
        <p:nvPr/>
      </p:nvGrpSpPr>
      <p:grpSpPr>
        <a:xfrm>
          <a:off x="0" y="0"/>
          <a:ext cx="0" cy="0"/>
          <a:chOff x="0" y="0"/>
          <a:chExt cx="0" cy="0"/>
        </a:xfrm>
      </p:grpSpPr>
      <p:sp>
        <p:nvSpPr>
          <p:cNvPr id="258" name="Google Shape;258;p31"/>
          <p:cNvSpPr/>
          <p:nvPr/>
        </p:nvSpPr>
        <p:spPr>
          <a:xfrm>
            <a:off x="0" y="-1582597"/>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29000"/>
            </a:blip>
            <a:stretch>
              <a:fillRect b="0" l="0" r="0" t="0"/>
            </a:stretch>
          </a:blipFill>
          <a:ln>
            <a:noFill/>
          </a:ln>
        </p:spPr>
      </p:sp>
      <p:sp>
        <p:nvSpPr>
          <p:cNvPr id="259" name="Google Shape;259;p31"/>
          <p:cNvSpPr txBox="1"/>
          <p:nvPr/>
        </p:nvSpPr>
        <p:spPr>
          <a:xfrm>
            <a:off x="1787767" y="6426639"/>
            <a:ext cx="9690213" cy="1154162"/>
          </a:xfrm>
          <a:prstGeom prst="rect">
            <a:avLst/>
          </a:prstGeom>
          <a:noFill/>
          <a:ln>
            <a:noFill/>
          </a:ln>
        </p:spPr>
        <p:txBody>
          <a:bodyPr anchorCtr="0" anchor="t" bIns="0" lIns="0" spcFirstLastPara="1" rIns="0" wrap="square" tIns="0">
            <a:spAutoFit/>
          </a:bodyPr>
          <a:lstStyle/>
          <a:p>
            <a:pPr indent="0" lvl="0" marL="0" marR="0" rtl="0" algn="l">
              <a:lnSpc>
                <a:spcPct val="89995"/>
              </a:lnSpc>
              <a:spcBef>
                <a:spcPts val="0"/>
              </a:spcBef>
              <a:spcAft>
                <a:spcPts val="0"/>
              </a:spcAft>
              <a:buNone/>
            </a:pPr>
            <a:r>
              <a:rPr b="1" lang="en-US" sz="10005">
                <a:solidFill>
                  <a:srgbClr val="8BD34E"/>
                </a:solidFill>
                <a:latin typeface="Bebas Neue"/>
                <a:ea typeface="Bebas Neue"/>
                <a:cs typeface="Bebas Neue"/>
                <a:sym typeface="Bebas Neue"/>
              </a:rPr>
              <a:t>Model </a:t>
            </a:r>
            <a:endParaRPr/>
          </a:p>
        </p:txBody>
      </p:sp>
      <p:sp>
        <p:nvSpPr>
          <p:cNvPr id="260" name="Google Shape;260;p31"/>
          <p:cNvSpPr txBox="1"/>
          <p:nvPr/>
        </p:nvSpPr>
        <p:spPr>
          <a:xfrm>
            <a:off x="1787767" y="2632606"/>
            <a:ext cx="1646273" cy="4371193"/>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lang="en-US" sz="32709">
                <a:solidFill>
                  <a:srgbClr val="8BD34E"/>
                </a:solidFill>
                <a:latin typeface="Bebas Neue"/>
                <a:ea typeface="Bebas Neue"/>
                <a:cs typeface="Bebas Neue"/>
                <a:sym typeface="Bebas Neue"/>
              </a:rPr>
              <a:t>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101" name="Shape 101"/>
        <p:cNvGrpSpPr/>
        <p:nvPr/>
      </p:nvGrpSpPr>
      <p:grpSpPr>
        <a:xfrm>
          <a:off x="0" y="0"/>
          <a:ext cx="0" cy="0"/>
          <a:chOff x="0" y="0"/>
          <a:chExt cx="0" cy="0"/>
        </a:xfrm>
      </p:grpSpPr>
      <p:sp>
        <p:nvSpPr>
          <p:cNvPr id="102" name="Google Shape;102;p14"/>
          <p:cNvSpPr/>
          <p:nvPr/>
        </p:nvSpPr>
        <p:spPr>
          <a:xfrm>
            <a:off x="16646" y="-477629"/>
            <a:ext cx="18347554" cy="12231703"/>
          </a:xfrm>
          <a:custGeom>
            <a:rect b="b" l="l" r="r" t="t"/>
            <a:pathLst>
              <a:path extrusionOk="0" h="12231703" w="18347554">
                <a:moveTo>
                  <a:pt x="0" y="0"/>
                </a:moveTo>
                <a:lnTo>
                  <a:pt x="18347554" y="0"/>
                </a:lnTo>
                <a:lnTo>
                  <a:pt x="18347554" y="12231703"/>
                </a:lnTo>
                <a:lnTo>
                  <a:pt x="0" y="12231703"/>
                </a:lnTo>
                <a:lnTo>
                  <a:pt x="0" y="0"/>
                </a:lnTo>
                <a:close/>
              </a:path>
            </a:pathLst>
          </a:custGeom>
          <a:blipFill rotWithShape="1">
            <a:blip r:embed="rId3">
              <a:alphaModFix amt="16000"/>
            </a:blip>
            <a:stretch>
              <a:fillRect b="0" l="0" r="0" t="0"/>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03" name="Google Shape;103;p14"/>
          <p:cNvSpPr txBox="1"/>
          <p:nvPr/>
        </p:nvSpPr>
        <p:spPr>
          <a:xfrm>
            <a:off x="3829050" y="1564923"/>
            <a:ext cx="10629900" cy="92333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7200" u="none" cap="none" strike="noStrike">
                <a:solidFill>
                  <a:srgbClr val="8BD34E"/>
                </a:solidFill>
                <a:latin typeface="Bebas Neue"/>
                <a:ea typeface="Bebas Neue"/>
                <a:cs typeface="Bebas Neue"/>
                <a:sym typeface="Bebas Neue"/>
              </a:rPr>
              <a:t>Flight Fare Prediction project</a:t>
            </a:r>
            <a:endParaRPr/>
          </a:p>
        </p:txBody>
      </p:sp>
      <p:sp>
        <p:nvSpPr>
          <p:cNvPr id="104" name="Google Shape;104;p14"/>
          <p:cNvSpPr txBox="1"/>
          <p:nvPr/>
        </p:nvSpPr>
        <p:spPr>
          <a:xfrm>
            <a:off x="4506686" y="5454134"/>
            <a:ext cx="918754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000000"/>
                </a:solidFill>
                <a:latin typeface="Arial"/>
                <a:ea typeface="Arial"/>
                <a:cs typeface="Arial"/>
                <a:sym typeface="Arial"/>
              </a:rPr>
              <a:t>A Data Science Approach</a:t>
            </a:r>
            <a:endParaRPr b="0" i="0" sz="1800" u="none" cap="none" strike="noStrike">
              <a:solidFill>
                <a:schemeClr val="dk1"/>
              </a:solidFill>
              <a:latin typeface="Calibri"/>
              <a:ea typeface="Calibri"/>
              <a:cs typeface="Calibri"/>
              <a:sym typeface="Calibri"/>
            </a:endParaRPr>
          </a:p>
        </p:txBody>
      </p:sp>
      <p:sp>
        <p:nvSpPr>
          <p:cNvPr id="105" name="Google Shape;105;p14"/>
          <p:cNvSpPr txBox="1"/>
          <p:nvPr/>
        </p:nvSpPr>
        <p:spPr>
          <a:xfrm>
            <a:off x="6422592" y="4004053"/>
            <a:ext cx="5535600" cy="2610000"/>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b="1" i="0" lang="en-US" sz="2799" u="none" cap="none" strike="noStrike">
                <a:solidFill>
                  <a:srgbClr val="F4F4F4"/>
                </a:solidFill>
                <a:latin typeface="Arial"/>
                <a:ea typeface="Arial"/>
                <a:cs typeface="Arial"/>
                <a:sym typeface="Arial"/>
              </a:rPr>
              <a:t>A Data Science Project</a:t>
            </a:r>
            <a:endParaRPr/>
          </a:p>
          <a:p>
            <a:pPr indent="0" lvl="0" marL="0" marR="0" rtl="0" algn="ctr">
              <a:lnSpc>
                <a:spcPct val="130010"/>
              </a:lnSpc>
              <a:spcBef>
                <a:spcPts val="0"/>
              </a:spcBef>
              <a:spcAft>
                <a:spcPts val="0"/>
              </a:spcAft>
              <a:buNone/>
            </a:pPr>
            <a:r>
              <a:rPr b="1" i="0" lang="en-US" sz="2799" u="none" cap="none" strike="noStrike">
                <a:solidFill>
                  <a:srgbClr val="F4F4F4"/>
                </a:solidFill>
                <a:latin typeface="Arial"/>
                <a:ea typeface="Arial"/>
                <a:cs typeface="Arial"/>
                <a:sym typeface="Arial"/>
              </a:rPr>
              <a:t> By</a:t>
            </a:r>
            <a:br>
              <a:rPr b="1" i="0" lang="en-US" sz="2799" u="none" cap="none" strike="noStrike">
                <a:solidFill>
                  <a:srgbClr val="F4F4F4"/>
                </a:solidFill>
                <a:latin typeface="Arial"/>
                <a:ea typeface="Arial"/>
                <a:cs typeface="Arial"/>
                <a:sym typeface="Arial"/>
              </a:rPr>
            </a:br>
            <a:r>
              <a:rPr b="1" i="0" lang="en-US" sz="2799" u="none" cap="none" strike="noStrike">
                <a:solidFill>
                  <a:srgbClr val="F4F4F4"/>
                </a:solidFill>
                <a:latin typeface="Arial"/>
                <a:ea typeface="Arial"/>
                <a:cs typeface="Arial"/>
                <a:sym typeface="Arial"/>
              </a:rPr>
              <a:t>Ajwad Ansari (D001)</a:t>
            </a:r>
            <a:endParaRPr/>
          </a:p>
          <a:p>
            <a:pPr indent="0" lvl="0" marL="0" marR="0" rtl="0" algn="ctr">
              <a:lnSpc>
                <a:spcPct val="130010"/>
              </a:lnSpc>
              <a:spcBef>
                <a:spcPts val="0"/>
              </a:spcBef>
              <a:spcAft>
                <a:spcPts val="0"/>
              </a:spcAft>
              <a:buNone/>
            </a:pPr>
            <a:r>
              <a:rPr b="1" i="0" lang="en-US" sz="2799" u="none" cap="none" strike="noStrike">
                <a:solidFill>
                  <a:srgbClr val="F4F4F4"/>
                </a:solidFill>
                <a:latin typeface="Arial"/>
                <a:ea typeface="Arial"/>
                <a:cs typeface="Arial"/>
                <a:sym typeface="Arial"/>
              </a:rPr>
              <a:t>Smit Shah (D025)</a:t>
            </a:r>
            <a:endParaRPr/>
          </a:p>
          <a:p>
            <a:pPr indent="0" lvl="0" marL="0" marR="0" rtl="0" algn="ctr">
              <a:lnSpc>
                <a:spcPct val="151625"/>
              </a:lnSpc>
              <a:spcBef>
                <a:spcPts val="0"/>
              </a:spcBef>
              <a:spcAft>
                <a:spcPts val="0"/>
              </a:spcAft>
              <a:buNone/>
            </a:pPr>
            <a:r>
              <a:t/>
            </a:r>
            <a:endParaRPr b="1" i="0" sz="2400" u="none" cap="none" strike="noStrike">
              <a:solidFill>
                <a:srgbClr val="F4F4F4"/>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264" name="Shape 264"/>
        <p:cNvGrpSpPr/>
        <p:nvPr/>
      </p:nvGrpSpPr>
      <p:grpSpPr>
        <a:xfrm>
          <a:off x="0" y="0"/>
          <a:ext cx="0" cy="0"/>
          <a:chOff x="0" y="0"/>
          <a:chExt cx="0" cy="0"/>
        </a:xfrm>
      </p:grpSpPr>
      <p:sp>
        <p:nvSpPr>
          <p:cNvPr id="265" name="Google Shape;265;p32"/>
          <p:cNvSpPr/>
          <p:nvPr/>
        </p:nvSpPr>
        <p:spPr>
          <a:xfrm>
            <a:off x="0" y="581258"/>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13000"/>
            </a:blip>
            <a:stretch>
              <a:fillRect b="0" l="0" r="0" t="0"/>
            </a:stretch>
          </a:blipFill>
          <a:ln>
            <a:noFill/>
          </a:ln>
        </p:spPr>
      </p:sp>
      <p:sp>
        <p:nvSpPr>
          <p:cNvPr id="266" name="Google Shape;266;p32"/>
          <p:cNvSpPr txBox="1"/>
          <p:nvPr/>
        </p:nvSpPr>
        <p:spPr>
          <a:xfrm>
            <a:off x="1028700" y="1563201"/>
            <a:ext cx="13639205" cy="9233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200">
                <a:solidFill>
                  <a:srgbClr val="8BD34E"/>
                </a:solidFill>
                <a:latin typeface="Bebas Neue"/>
                <a:ea typeface="Bebas Neue"/>
                <a:cs typeface="Bebas Neue"/>
                <a:sym typeface="Bebas Neue"/>
              </a:rPr>
              <a:t>Train test splitting the dataset</a:t>
            </a:r>
            <a:endParaRPr/>
          </a:p>
        </p:txBody>
      </p:sp>
      <p:sp>
        <p:nvSpPr>
          <p:cNvPr id="267" name="Google Shape;267;p32"/>
          <p:cNvSpPr txBox="1"/>
          <p:nvPr/>
        </p:nvSpPr>
        <p:spPr>
          <a:xfrm>
            <a:off x="1028700" y="3114675"/>
            <a:ext cx="6438900" cy="4802400"/>
          </a:xfrm>
          <a:prstGeom prst="rect">
            <a:avLst/>
          </a:prstGeom>
          <a:noFill/>
          <a:ln>
            <a:noFill/>
          </a:ln>
        </p:spPr>
        <p:txBody>
          <a:bodyPr anchorCtr="0" anchor="t" bIns="0" lIns="0" spcFirstLastPara="1" rIns="0" wrap="square" tIns="0">
            <a:spAutoFit/>
          </a:bodyPr>
          <a:lstStyle/>
          <a:p>
            <a:pPr indent="0" lvl="1" marL="0" marR="0" rtl="0" algn="just">
              <a:lnSpc>
                <a:spcPct val="120000"/>
              </a:lnSpc>
              <a:spcBef>
                <a:spcPts val="0"/>
              </a:spcBef>
              <a:spcAft>
                <a:spcPts val="0"/>
              </a:spcAft>
              <a:buNone/>
            </a:pPr>
            <a:r>
              <a:rPr b="1" i="0" lang="en-US" sz="2400" u="none" cap="none" strike="noStrike">
                <a:solidFill>
                  <a:schemeClr val="lt1"/>
                </a:solidFill>
              </a:rPr>
              <a:t>Train-test split is a method used to evaluate the performance of a machine learning model. The dataset is divided into two parts: </a:t>
            </a:r>
            <a:r>
              <a:rPr b="1" i="0" lang="en-US" sz="2400" u="none" cap="none" strike="noStrike">
                <a:solidFill>
                  <a:schemeClr val="lt1"/>
                </a:solidFill>
                <a:latin typeface="Calibri"/>
                <a:ea typeface="Calibri"/>
                <a:cs typeface="Calibri"/>
                <a:sym typeface="Calibri"/>
              </a:rPr>
              <a:t>training data</a:t>
            </a:r>
            <a:r>
              <a:rPr b="1" i="0" lang="en-US" sz="2400" u="none" cap="none" strike="noStrike">
                <a:solidFill>
                  <a:schemeClr val="lt1"/>
                </a:solidFill>
              </a:rPr>
              <a:t> (used to train the model) and </a:t>
            </a:r>
            <a:r>
              <a:rPr b="1" i="0" lang="en-US" sz="2400" u="none" cap="none" strike="noStrike">
                <a:solidFill>
                  <a:schemeClr val="lt1"/>
                </a:solidFill>
                <a:latin typeface="Calibri"/>
                <a:ea typeface="Calibri"/>
                <a:cs typeface="Calibri"/>
                <a:sym typeface="Calibri"/>
              </a:rPr>
              <a:t>testing data</a:t>
            </a:r>
            <a:r>
              <a:rPr b="1" i="0" lang="en-US" sz="2400" u="none" cap="none" strike="noStrike">
                <a:solidFill>
                  <a:schemeClr val="lt1"/>
                </a:solidFill>
              </a:rPr>
              <a:t> (used to evaluate the model's performance on unseen data). Typically, the split ratio is 70:30 or 80:20. This ensures the model is tested on data it hasn't seen before, providing a reliable estimate of how well it will perform in real-world scenarios.</a:t>
            </a:r>
            <a:endParaRPr b="1" i="0" sz="2400" u="none" cap="none" strike="noStrike">
              <a:solidFill>
                <a:schemeClr val="lt1"/>
              </a:solidFill>
            </a:endParaRPr>
          </a:p>
        </p:txBody>
      </p:sp>
      <p:pic>
        <p:nvPicPr>
          <p:cNvPr id="268" name="Google Shape;268;p32"/>
          <p:cNvPicPr preferRelativeResize="0"/>
          <p:nvPr/>
        </p:nvPicPr>
        <p:blipFill rotWithShape="1">
          <a:blip r:embed="rId4">
            <a:alphaModFix/>
          </a:blip>
          <a:srcRect b="0" l="0" r="0" t="0"/>
          <a:stretch/>
        </p:blipFill>
        <p:spPr>
          <a:xfrm>
            <a:off x="8741664" y="4489746"/>
            <a:ext cx="6635750" cy="1257300"/>
          </a:xfrm>
          <a:prstGeom prst="rect">
            <a:avLst/>
          </a:prstGeom>
          <a:noFill/>
          <a:ln>
            <a:noFill/>
          </a:ln>
        </p:spPr>
      </p:pic>
      <p:sp>
        <p:nvSpPr>
          <p:cNvPr id="269" name="Google Shape;269;p32"/>
          <p:cNvSpPr txBox="1"/>
          <p:nvPr/>
        </p:nvSpPr>
        <p:spPr>
          <a:xfrm>
            <a:off x="8741665" y="3126402"/>
            <a:ext cx="5583936" cy="9233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200">
                <a:solidFill>
                  <a:srgbClr val="8BD34E"/>
                </a:solidFill>
                <a:latin typeface="Bebas Neue"/>
                <a:ea typeface="Bebas Neue"/>
                <a:cs typeface="Bebas Neue"/>
                <a:sym typeface="Bebas Neue"/>
              </a:rPr>
              <a:t>Scaling:</a:t>
            </a:r>
            <a:endParaRPr/>
          </a:p>
        </p:txBody>
      </p:sp>
      <p:pic>
        <p:nvPicPr>
          <p:cNvPr id="270" name="Google Shape;270;p32"/>
          <p:cNvPicPr preferRelativeResize="0"/>
          <p:nvPr/>
        </p:nvPicPr>
        <p:blipFill rotWithShape="1">
          <a:blip r:embed="rId5">
            <a:alphaModFix/>
          </a:blip>
          <a:srcRect b="0" l="0" r="0" t="0"/>
          <a:stretch/>
        </p:blipFill>
        <p:spPr>
          <a:xfrm>
            <a:off x="8741664" y="7353300"/>
            <a:ext cx="8819331" cy="2344822"/>
          </a:xfrm>
          <a:prstGeom prst="rect">
            <a:avLst/>
          </a:prstGeom>
          <a:noFill/>
          <a:ln>
            <a:noFill/>
          </a:ln>
        </p:spPr>
      </p:pic>
      <p:sp>
        <p:nvSpPr>
          <p:cNvPr id="271" name="Google Shape;271;p32"/>
          <p:cNvSpPr txBox="1"/>
          <p:nvPr/>
        </p:nvSpPr>
        <p:spPr>
          <a:xfrm>
            <a:off x="8744713" y="6088508"/>
            <a:ext cx="5583936" cy="9233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200">
                <a:solidFill>
                  <a:srgbClr val="8BD34E"/>
                </a:solidFill>
                <a:latin typeface="Bebas Neue"/>
                <a:ea typeface="Bebas Neue"/>
                <a:cs typeface="Bebas Neue"/>
                <a:sym typeface="Bebas Neue"/>
              </a:rPr>
              <a:t>Train Test split: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275" name="Shape 275"/>
        <p:cNvGrpSpPr/>
        <p:nvPr/>
      </p:nvGrpSpPr>
      <p:grpSpPr>
        <a:xfrm>
          <a:off x="0" y="0"/>
          <a:ext cx="0" cy="0"/>
          <a:chOff x="0" y="0"/>
          <a:chExt cx="0" cy="0"/>
        </a:xfrm>
      </p:grpSpPr>
      <p:sp>
        <p:nvSpPr>
          <p:cNvPr id="276" name="Google Shape;276;p33"/>
          <p:cNvSpPr/>
          <p:nvPr/>
        </p:nvSpPr>
        <p:spPr>
          <a:xfrm>
            <a:off x="0" y="0"/>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13000"/>
            </a:blip>
            <a:stretch>
              <a:fillRect b="0" l="0" r="0" t="0"/>
            </a:stretch>
          </a:blipFill>
          <a:ln>
            <a:noFill/>
          </a:ln>
        </p:spPr>
      </p:sp>
      <p:sp>
        <p:nvSpPr>
          <p:cNvPr id="277" name="Google Shape;277;p33"/>
          <p:cNvSpPr txBox="1"/>
          <p:nvPr/>
        </p:nvSpPr>
        <p:spPr>
          <a:xfrm>
            <a:off x="1028700" y="1563201"/>
            <a:ext cx="13639205" cy="9233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200">
                <a:solidFill>
                  <a:srgbClr val="8BD34E"/>
                </a:solidFill>
                <a:latin typeface="Bebas Neue"/>
                <a:ea typeface="Bebas Neue"/>
                <a:cs typeface="Bebas Neue"/>
                <a:sym typeface="Bebas Neue"/>
              </a:rPr>
              <a:t>Linear regression</a:t>
            </a:r>
            <a:endParaRPr/>
          </a:p>
        </p:txBody>
      </p:sp>
      <p:sp>
        <p:nvSpPr>
          <p:cNvPr id="278" name="Google Shape;278;p33"/>
          <p:cNvSpPr txBox="1"/>
          <p:nvPr/>
        </p:nvSpPr>
        <p:spPr>
          <a:xfrm>
            <a:off x="1028700" y="3114675"/>
            <a:ext cx="5905500" cy="1218282"/>
          </a:xfrm>
          <a:prstGeom prst="rect">
            <a:avLst/>
          </a:prstGeom>
          <a:noFill/>
          <a:ln>
            <a:noFill/>
          </a:ln>
        </p:spPr>
        <p:txBody>
          <a:bodyPr anchorCtr="0" anchor="t" bIns="0" lIns="0" spcFirstLastPara="1" rIns="0" wrap="square" tIns="0">
            <a:spAutoFit/>
          </a:bodyPr>
          <a:lstStyle/>
          <a:p>
            <a:pPr indent="0" lvl="1" marL="0" marR="0" rtl="0" algn="just">
              <a:lnSpc>
                <a:spcPct val="120000"/>
              </a:lnSpc>
              <a:spcBef>
                <a:spcPts val="0"/>
              </a:spcBef>
              <a:spcAft>
                <a:spcPts val="0"/>
              </a:spcAft>
              <a:buNone/>
            </a:pPr>
            <a:r>
              <a:rPr b="0" i="0" lang="en-US" sz="1600" u="none" cap="none" strike="noStrike">
                <a:solidFill>
                  <a:schemeClr val="lt1"/>
                </a:solidFill>
                <a:latin typeface="Arial"/>
                <a:ea typeface="Arial"/>
                <a:cs typeface="Arial"/>
                <a:sym typeface="Arial"/>
              </a:rPr>
              <a:t>Prediction:</a:t>
            </a:r>
            <a:endParaRPr/>
          </a:p>
          <a:p>
            <a:pPr indent="-285750" lvl="1" marL="285750" marR="0" rtl="0" algn="just">
              <a:lnSpc>
                <a:spcPct val="12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Mean Absolute Error: 2499.485051830704 </a:t>
            </a:r>
            <a:endParaRPr/>
          </a:p>
          <a:p>
            <a:pPr indent="-285750" lvl="1" marL="285750" marR="0" rtl="0" algn="just">
              <a:lnSpc>
                <a:spcPct val="12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Mean Squared Error: 12354567.553650578 </a:t>
            </a:r>
            <a:endParaRPr/>
          </a:p>
          <a:p>
            <a:pPr indent="-285750" lvl="1" marL="285750" marR="0" rtl="0" algn="just">
              <a:lnSpc>
                <a:spcPct val="12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Root Mean Squared Error: 3514.9064786492654 </a:t>
            </a:r>
            <a:endParaRPr/>
          </a:p>
          <a:p>
            <a:pPr indent="-285750" lvl="1" marL="285750" marR="0" rtl="0" algn="just">
              <a:lnSpc>
                <a:spcPct val="12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R-squared: 0.42702275850163574</a:t>
            </a:r>
            <a:endParaRPr/>
          </a:p>
        </p:txBody>
      </p:sp>
      <p:pic>
        <p:nvPicPr>
          <p:cNvPr id="279" name="Google Shape;279;p33"/>
          <p:cNvPicPr preferRelativeResize="0"/>
          <p:nvPr/>
        </p:nvPicPr>
        <p:blipFill rotWithShape="1">
          <a:blip r:embed="rId4">
            <a:alphaModFix/>
          </a:blip>
          <a:srcRect b="0" l="0" r="0" t="0"/>
          <a:stretch/>
        </p:blipFill>
        <p:spPr>
          <a:xfrm>
            <a:off x="7239001" y="1684356"/>
            <a:ext cx="10039350" cy="4983143"/>
          </a:xfrm>
          <a:prstGeom prst="rect">
            <a:avLst/>
          </a:prstGeom>
          <a:noFill/>
          <a:ln>
            <a:noFill/>
          </a:ln>
        </p:spPr>
      </p:pic>
      <p:sp>
        <p:nvSpPr>
          <p:cNvPr id="280" name="Google Shape;280;p33"/>
          <p:cNvSpPr txBox="1"/>
          <p:nvPr/>
        </p:nvSpPr>
        <p:spPr>
          <a:xfrm>
            <a:off x="1028700" y="3114675"/>
            <a:ext cx="5905500" cy="1218300"/>
          </a:xfrm>
          <a:prstGeom prst="rect">
            <a:avLst/>
          </a:prstGeom>
          <a:noFill/>
          <a:ln>
            <a:noFill/>
          </a:ln>
        </p:spPr>
        <p:txBody>
          <a:bodyPr anchorCtr="0" anchor="t" bIns="0" lIns="0" spcFirstLastPara="1" rIns="0" wrap="square" tIns="0">
            <a:spAutoFit/>
          </a:bodyPr>
          <a:lstStyle/>
          <a:p>
            <a:pPr indent="0" lvl="1" marL="0" marR="0" rtl="0" algn="just">
              <a:lnSpc>
                <a:spcPct val="120000"/>
              </a:lnSpc>
              <a:spcBef>
                <a:spcPts val="0"/>
              </a:spcBef>
              <a:spcAft>
                <a:spcPts val="0"/>
              </a:spcAft>
              <a:buNone/>
            </a:pPr>
            <a:r>
              <a:rPr b="0" i="0" lang="en-US" sz="1600" u="none" cap="none" strike="noStrike">
                <a:solidFill>
                  <a:schemeClr val="lt1"/>
                </a:solidFill>
                <a:latin typeface="Arial"/>
                <a:ea typeface="Arial"/>
                <a:cs typeface="Arial"/>
                <a:sym typeface="Arial"/>
              </a:rPr>
              <a:t>Prediction:</a:t>
            </a:r>
            <a:endParaRPr/>
          </a:p>
          <a:p>
            <a:pPr indent="-285750" lvl="1" marL="285750" marR="0" rtl="0" algn="just">
              <a:lnSpc>
                <a:spcPct val="12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Mean Absolute Error: 2499.485051830704 </a:t>
            </a:r>
            <a:endParaRPr/>
          </a:p>
          <a:p>
            <a:pPr indent="-285750" lvl="1" marL="285750" marR="0" rtl="0" algn="just">
              <a:lnSpc>
                <a:spcPct val="12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Mean Squared Error: 12354567.553650578 </a:t>
            </a:r>
            <a:endParaRPr/>
          </a:p>
          <a:p>
            <a:pPr indent="-285750" lvl="1" marL="285750" marR="0" rtl="0" algn="just">
              <a:lnSpc>
                <a:spcPct val="12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Root Mean Squared Error: 3514.9064786492654 </a:t>
            </a:r>
            <a:endParaRPr/>
          </a:p>
          <a:p>
            <a:pPr indent="-285750" lvl="1" marL="285750" marR="0" rtl="0" algn="just">
              <a:lnSpc>
                <a:spcPct val="12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R-squared: 0.42702275850163574</a:t>
            </a:r>
            <a:endParaRPr/>
          </a:p>
        </p:txBody>
      </p:sp>
      <p:sp>
        <p:nvSpPr>
          <p:cNvPr id="281" name="Google Shape;281;p33"/>
          <p:cNvSpPr txBox="1"/>
          <p:nvPr/>
        </p:nvSpPr>
        <p:spPr>
          <a:xfrm>
            <a:off x="1028700" y="7283447"/>
            <a:ext cx="9563100" cy="487313"/>
          </a:xfrm>
          <a:prstGeom prst="rect">
            <a:avLst/>
          </a:prstGeom>
          <a:noFill/>
          <a:ln>
            <a:noFill/>
          </a:ln>
        </p:spPr>
        <p:txBody>
          <a:bodyPr anchorCtr="0" anchor="t" bIns="0" lIns="0" spcFirstLastPara="1" rIns="0" wrap="square" tIns="0">
            <a:spAutoFit/>
          </a:bodyPr>
          <a:lstStyle/>
          <a:p>
            <a:pPr indent="0" lvl="1" marL="0" marR="0" rtl="0" algn="just">
              <a:lnSpc>
                <a:spcPct val="120000"/>
              </a:lnSpc>
              <a:spcBef>
                <a:spcPts val="0"/>
              </a:spcBef>
              <a:spcAft>
                <a:spcPts val="0"/>
              </a:spcAft>
              <a:buNone/>
            </a:pPr>
            <a:r>
              <a:rPr b="0" i="0" lang="en-US" sz="1600" u="none" cap="none" strike="noStrike">
                <a:solidFill>
                  <a:schemeClr val="lt1"/>
                </a:solidFill>
                <a:latin typeface="Calibri"/>
                <a:ea typeface="Calibri"/>
                <a:cs typeface="Calibri"/>
                <a:sym typeface="Calibri"/>
              </a:rPr>
              <a:t>Summary</a:t>
            </a:r>
            <a:r>
              <a:rPr b="0" i="0" lang="en-US" sz="1600" u="none" cap="none" strike="noStrike">
                <a:solidFill>
                  <a:schemeClr val="lt1"/>
                </a:solidFill>
                <a:latin typeface="Arial"/>
                <a:ea typeface="Arial"/>
                <a:cs typeface="Arial"/>
                <a:sym typeface="Arial"/>
              </a:rPr>
              <a:t>: Linear Regression has the lowest accuracy and highest errors, indicating that it struggles to capture the complexity of the dataset.</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285" name="Shape 285"/>
        <p:cNvGrpSpPr/>
        <p:nvPr/>
      </p:nvGrpSpPr>
      <p:grpSpPr>
        <a:xfrm>
          <a:off x="0" y="0"/>
          <a:ext cx="0" cy="0"/>
          <a:chOff x="0" y="0"/>
          <a:chExt cx="0" cy="0"/>
        </a:xfrm>
      </p:grpSpPr>
      <p:sp>
        <p:nvSpPr>
          <p:cNvPr id="286" name="Google Shape;286;p34"/>
          <p:cNvSpPr/>
          <p:nvPr/>
        </p:nvSpPr>
        <p:spPr>
          <a:xfrm>
            <a:off x="0" y="0"/>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13000"/>
            </a:blip>
            <a:stretch>
              <a:fillRect b="0" l="0" r="0" t="0"/>
            </a:stretch>
          </a:blipFill>
          <a:ln>
            <a:noFill/>
          </a:ln>
        </p:spPr>
      </p:sp>
      <p:sp>
        <p:nvSpPr>
          <p:cNvPr id="287" name="Google Shape;287;p34"/>
          <p:cNvSpPr txBox="1"/>
          <p:nvPr/>
        </p:nvSpPr>
        <p:spPr>
          <a:xfrm>
            <a:off x="1028700" y="1563201"/>
            <a:ext cx="13639205" cy="9233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200">
                <a:solidFill>
                  <a:srgbClr val="8BD34E"/>
                </a:solidFill>
                <a:latin typeface="Bebas Neue"/>
                <a:ea typeface="Bebas Neue"/>
                <a:cs typeface="Bebas Neue"/>
                <a:sym typeface="Bebas Neue"/>
              </a:rPr>
              <a:t>Decision Tree</a:t>
            </a:r>
            <a:endParaRPr/>
          </a:p>
        </p:txBody>
      </p:sp>
      <p:sp>
        <p:nvSpPr>
          <p:cNvPr id="288" name="Google Shape;288;p34"/>
          <p:cNvSpPr txBox="1"/>
          <p:nvPr/>
        </p:nvSpPr>
        <p:spPr>
          <a:xfrm>
            <a:off x="1028700" y="3114675"/>
            <a:ext cx="6438900" cy="1461939"/>
          </a:xfrm>
          <a:prstGeom prst="rect">
            <a:avLst/>
          </a:prstGeom>
          <a:noFill/>
          <a:ln>
            <a:noFill/>
          </a:ln>
        </p:spPr>
        <p:txBody>
          <a:bodyPr anchorCtr="0" anchor="t" bIns="0" lIns="0" spcFirstLastPara="1" rIns="0" wrap="square" tIns="0">
            <a:spAutoFit/>
          </a:bodyPr>
          <a:lstStyle/>
          <a:p>
            <a:pPr indent="0" lvl="1" marL="0" marR="0" rtl="0" algn="just">
              <a:lnSpc>
                <a:spcPct val="120000"/>
              </a:lnSpc>
              <a:spcBef>
                <a:spcPts val="0"/>
              </a:spcBef>
              <a:spcAft>
                <a:spcPts val="0"/>
              </a:spcAft>
              <a:buNone/>
            </a:pPr>
            <a:r>
              <a:rPr b="1" i="0" lang="en-US" sz="1600" u="none" cap="none" strike="noStrike">
                <a:solidFill>
                  <a:schemeClr val="lt1"/>
                </a:solidFill>
                <a:latin typeface="Arial"/>
                <a:ea typeface="Arial"/>
                <a:cs typeface="Arial"/>
                <a:sym typeface="Arial"/>
              </a:rPr>
              <a:t>Prediction:</a:t>
            </a:r>
            <a:endParaRPr/>
          </a:p>
          <a:p>
            <a:pPr indent="-285750" lvl="1" marL="285750" marR="0" rtl="0" algn="just">
              <a:lnSpc>
                <a:spcPct val="12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Mean Absolute Error: 1334.8130166900642 </a:t>
            </a:r>
            <a:endParaRPr/>
          </a:p>
          <a:p>
            <a:pPr indent="-285750" lvl="1" marL="285750" marR="0" rtl="0" algn="just">
              <a:lnSpc>
                <a:spcPct val="12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Mean Squared Error: 6147073.409019524 </a:t>
            </a:r>
            <a:endParaRPr/>
          </a:p>
          <a:p>
            <a:pPr indent="-285750" lvl="1" marL="285750" marR="0" rtl="0" algn="just">
              <a:lnSpc>
                <a:spcPct val="12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Root Mean Squared Error: 2479.329225621221 </a:t>
            </a:r>
            <a:endParaRPr/>
          </a:p>
          <a:p>
            <a:pPr indent="-285750" lvl="1" marL="285750" marR="0" rtl="0" algn="just">
              <a:lnSpc>
                <a:spcPct val="12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R-squared: 0.7149124686159316</a:t>
            </a:r>
            <a:endParaRPr b="1" i="0" sz="1600" u="none" cap="none" strike="noStrike">
              <a:solidFill>
                <a:schemeClr val="lt1"/>
              </a:solidFill>
              <a:latin typeface="Arial"/>
              <a:ea typeface="Arial"/>
              <a:cs typeface="Arial"/>
              <a:sym typeface="Arial"/>
            </a:endParaRPr>
          </a:p>
          <a:p>
            <a:pPr indent="0" lvl="1" marL="0" marR="0" rtl="0" algn="just">
              <a:lnSpc>
                <a:spcPct val="120000"/>
              </a:lnSpc>
              <a:spcBef>
                <a:spcPts val="0"/>
              </a:spcBef>
              <a:spcAft>
                <a:spcPts val="0"/>
              </a:spcAft>
              <a:buNone/>
            </a:pPr>
            <a:r>
              <a:t/>
            </a:r>
            <a:endParaRPr b="1" i="0" sz="1600" u="none" cap="none" strike="noStrike">
              <a:solidFill>
                <a:schemeClr val="lt1"/>
              </a:solidFill>
              <a:latin typeface="Arial"/>
              <a:ea typeface="Arial"/>
              <a:cs typeface="Arial"/>
              <a:sym typeface="Arial"/>
            </a:endParaRPr>
          </a:p>
        </p:txBody>
      </p:sp>
      <p:pic>
        <p:nvPicPr>
          <p:cNvPr id="289" name="Google Shape;289;p34"/>
          <p:cNvPicPr preferRelativeResize="0"/>
          <p:nvPr/>
        </p:nvPicPr>
        <p:blipFill rotWithShape="1">
          <a:blip r:embed="rId4">
            <a:alphaModFix/>
          </a:blip>
          <a:srcRect b="0" l="0" r="0" t="0"/>
          <a:stretch/>
        </p:blipFill>
        <p:spPr>
          <a:xfrm>
            <a:off x="6781800" y="1714500"/>
            <a:ext cx="10736477" cy="6305550"/>
          </a:xfrm>
          <a:prstGeom prst="rect">
            <a:avLst/>
          </a:prstGeom>
          <a:noFill/>
          <a:ln>
            <a:noFill/>
          </a:ln>
        </p:spPr>
      </p:pic>
      <p:sp>
        <p:nvSpPr>
          <p:cNvPr id="290" name="Google Shape;290;p34"/>
          <p:cNvSpPr txBox="1"/>
          <p:nvPr/>
        </p:nvSpPr>
        <p:spPr>
          <a:xfrm>
            <a:off x="1028700" y="8328843"/>
            <a:ext cx="9563100" cy="487313"/>
          </a:xfrm>
          <a:prstGeom prst="rect">
            <a:avLst/>
          </a:prstGeom>
          <a:noFill/>
          <a:ln>
            <a:noFill/>
          </a:ln>
        </p:spPr>
        <p:txBody>
          <a:bodyPr anchorCtr="0" anchor="t" bIns="0" lIns="0" spcFirstLastPara="1" rIns="0" wrap="square" tIns="0">
            <a:spAutoFit/>
          </a:bodyPr>
          <a:lstStyle/>
          <a:p>
            <a:pPr indent="0" lvl="1" marL="0" marR="0" rtl="0" algn="just">
              <a:lnSpc>
                <a:spcPct val="120000"/>
              </a:lnSpc>
              <a:spcBef>
                <a:spcPts val="0"/>
              </a:spcBef>
              <a:spcAft>
                <a:spcPts val="0"/>
              </a:spcAft>
              <a:buNone/>
            </a:pPr>
            <a:r>
              <a:rPr b="0" i="0" lang="en-US" sz="1600" u="none" cap="none" strike="noStrike">
                <a:solidFill>
                  <a:schemeClr val="lt1"/>
                </a:solidFill>
                <a:latin typeface="Calibri"/>
                <a:ea typeface="Calibri"/>
                <a:cs typeface="Calibri"/>
                <a:sym typeface="Calibri"/>
              </a:rPr>
              <a:t>Summary</a:t>
            </a:r>
            <a:r>
              <a:rPr b="0" i="0" lang="en-US" sz="1600" u="none" cap="none" strike="noStrike">
                <a:solidFill>
                  <a:schemeClr val="lt1"/>
                </a:solidFill>
                <a:latin typeface="Arial"/>
                <a:ea typeface="Arial"/>
                <a:cs typeface="Arial"/>
                <a:sym typeface="Arial"/>
              </a:rPr>
              <a:t>: Decision Tree performs significantly better than Linear Regression, capturing non-linear patterns effectively.</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294" name="Shape 294"/>
        <p:cNvGrpSpPr/>
        <p:nvPr/>
      </p:nvGrpSpPr>
      <p:grpSpPr>
        <a:xfrm>
          <a:off x="0" y="0"/>
          <a:ext cx="0" cy="0"/>
          <a:chOff x="0" y="0"/>
          <a:chExt cx="0" cy="0"/>
        </a:xfrm>
      </p:grpSpPr>
      <p:sp>
        <p:nvSpPr>
          <p:cNvPr id="295" name="Google Shape;295;p35"/>
          <p:cNvSpPr/>
          <p:nvPr/>
        </p:nvSpPr>
        <p:spPr>
          <a:xfrm>
            <a:off x="0" y="0"/>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13000"/>
            </a:blip>
            <a:stretch>
              <a:fillRect b="0" l="0" r="0" t="0"/>
            </a:stretch>
          </a:blipFill>
          <a:ln>
            <a:noFill/>
          </a:ln>
        </p:spPr>
      </p:sp>
      <p:sp>
        <p:nvSpPr>
          <p:cNvPr id="296" name="Google Shape;296;p35"/>
          <p:cNvSpPr txBox="1"/>
          <p:nvPr/>
        </p:nvSpPr>
        <p:spPr>
          <a:xfrm>
            <a:off x="1028700" y="1563201"/>
            <a:ext cx="13639205" cy="9233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200">
                <a:solidFill>
                  <a:srgbClr val="8BD34E"/>
                </a:solidFill>
                <a:latin typeface="Bebas Neue"/>
                <a:ea typeface="Bebas Neue"/>
                <a:cs typeface="Bebas Neue"/>
                <a:sym typeface="Bebas Neue"/>
              </a:rPr>
              <a:t>Random forest</a:t>
            </a:r>
            <a:endParaRPr/>
          </a:p>
        </p:txBody>
      </p:sp>
      <p:sp>
        <p:nvSpPr>
          <p:cNvPr id="297" name="Google Shape;297;p35"/>
          <p:cNvSpPr txBox="1"/>
          <p:nvPr/>
        </p:nvSpPr>
        <p:spPr>
          <a:xfrm>
            <a:off x="1028700" y="3114675"/>
            <a:ext cx="6438900" cy="1218282"/>
          </a:xfrm>
          <a:prstGeom prst="rect">
            <a:avLst/>
          </a:prstGeom>
          <a:noFill/>
          <a:ln>
            <a:noFill/>
          </a:ln>
        </p:spPr>
        <p:txBody>
          <a:bodyPr anchorCtr="0" anchor="t" bIns="0" lIns="0" spcFirstLastPara="1" rIns="0" wrap="square" tIns="0">
            <a:spAutoFit/>
          </a:bodyPr>
          <a:lstStyle/>
          <a:p>
            <a:pPr indent="0" lvl="1" marL="0" marR="0" rtl="0" algn="just">
              <a:lnSpc>
                <a:spcPct val="120000"/>
              </a:lnSpc>
              <a:spcBef>
                <a:spcPts val="0"/>
              </a:spcBef>
              <a:spcAft>
                <a:spcPts val="0"/>
              </a:spcAft>
              <a:buNone/>
            </a:pPr>
            <a:r>
              <a:rPr b="0" i="0" lang="en-US" sz="1600" u="none" cap="none" strike="noStrike">
                <a:solidFill>
                  <a:schemeClr val="lt1"/>
                </a:solidFill>
                <a:latin typeface="Arial"/>
                <a:ea typeface="Arial"/>
                <a:cs typeface="Arial"/>
                <a:sym typeface="Arial"/>
              </a:rPr>
              <a:t>Prediction:</a:t>
            </a:r>
            <a:endParaRPr/>
          </a:p>
          <a:p>
            <a:pPr indent="-285750" lvl="1" marL="285750" marR="0" rtl="0" algn="just">
              <a:lnSpc>
                <a:spcPct val="12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Mean Absolute Error: 1177.532409673491 </a:t>
            </a:r>
            <a:endParaRPr/>
          </a:p>
          <a:p>
            <a:pPr indent="-285750" lvl="1" marL="285750" marR="0" rtl="0" algn="just">
              <a:lnSpc>
                <a:spcPct val="12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Mean Squared Error: 4413500.305582159 </a:t>
            </a:r>
            <a:endParaRPr/>
          </a:p>
          <a:p>
            <a:pPr indent="-285750" lvl="1" marL="285750" marR="0" rtl="0" algn="just">
              <a:lnSpc>
                <a:spcPct val="12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Root Mean Squared Error: 2100.833240783799 </a:t>
            </a:r>
            <a:endParaRPr/>
          </a:p>
          <a:p>
            <a:pPr indent="-285750" lvl="1" marL="285750" marR="0" rtl="0" algn="just">
              <a:lnSpc>
                <a:spcPct val="12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R-squared: 0.7953117161355095</a:t>
            </a:r>
            <a:endParaRPr b="0" i="0" sz="1600" u="none" cap="none" strike="noStrike">
              <a:solidFill>
                <a:schemeClr val="lt1"/>
              </a:solidFill>
              <a:latin typeface="Arial"/>
              <a:ea typeface="Arial"/>
              <a:cs typeface="Arial"/>
              <a:sym typeface="Arial"/>
            </a:endParaRPr>
          </a:p>
        </p:txBody>
      </p:sp>
      <p:pic>
        <p:nvPicPr>
          <p:cNvPr id="298" name="Google Shape;298;p35"/>
          <p:cNvPicPr preferRelativeResize="0"/>
          <p:nvPr/>
        </p:nvPicPr>
        <p:blipFill rotWithShape="1">
          <a:blip r:embed="rId4">
            <a:alphaModFix/>
          </a:blip>
          <a:srcRect b="0" l="0" r="0" t="0"/>
          <a:stretch/>
        </p:blipFill>
        <p:spPr>
          <a:xfrm>
            <a:off x="6629400" y="1790700"/>
            <a:ext cx="11085640" cy="6323499"/>
          </a:xfrm>
          <a:prstGeom prst="rect">
            <a:avLst/>
          </a:prstGeom>
          <a:noFill/>
          <a:ln>
            <a:noFill/>
          </a:ln>
        </p:spPr>
      </p:pic>
      <p:sp>
        <p:nvSpPr>
          <p:cNvPr id="299" name="Google Shape;299;p35"/>
          <p:cNvSpPr txBox="1"/>
          <p:nvPr/>
        </p:nvSpPr>
        <p:spPr>
          <a:xfrm>
            <a:off x="1028700" y="8328843"/>
            <a:ext cx="9563100" cy="487313"/>
          </a:xfrm>
          <a:prstGeom prst="rect">
            <a:avLst/>
          </a:prstGeom>
          <a:noFill/>
          <a:ln>
            <a:noFill/>
          </a:ln>
        </p:spPr>
        <p:txBody>
          <a:bodyPr anchorCtr="0" anchor="t" bIns="0" lIns="0" spcFirstLastPara="1" rIns="0" wrap="square" tIns="0">
            <a:spAutoFit/>
          </a:bodyPr>
          <a:lstStyle/>
          <a:p>
            <a:pPr indent="0" lvl="1" marL="0" marR="0" rtl="0" algn="just">
              <a:lnSpc>
                <a:spcPct val="120000"/>
              </a:lnSpc>
              <a:spcBef>
                <a:spcPts val="0"/>
              </a:spcBef>
              <a:spcAft>
                <a:spcPts val="0"/>
              </a:spcAft>
              <a:buNone/>
            </a:pPr>
            <a:r>
              <a:rPr b="0" i="0" lang="en-US" sz="1600" u="none" cap="none" strike="noStrike">
                <a:solidFill>
                  <a:schemeClr val="lt1"/>
                </a:solidFill>
                <a:latin typeface="Calibri"/>
                <a:ea typeface="Calibri"/>
                <a:cs typeface="Calibri"/>
                <a:sym typeface="Calibri"/>
              </a:rPr>
              <a:t>Summary</a:t>
            </a:r>
            <a:r>
              <a:rPr b="0" i="0" lang="en-US" sz="1600" u="none" cap="none" strike="noStrike">
                <a:solidFill>
                  <a:schemeClr val="lt1"/>
                </a:solidFill>
                <a:latin typeface="Arial"/>
                <a:ea typeface="Arial"/>
                <a:cs typeface="Arial"/>
                <a:sym typeface="Arial"/>
              </a:rPr>
              <a:t>: Random Forest outperforms both Linear Regression and Decision Tree in all metrics, indicating its strong ability to generalize due to the ensemble approach.</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303" name="Shape 303"/>
        <p:cNvGrpSpPr/>
        <p:nvPr/>
      </p:nvGrpSpPr>
      <p:grpSpPr>
        <a:xfrm>
          <a:off x="0" y="0"/>
          <a:ext cx="0" cy="0"/>
          <a:chOff x="0" y="0"/>
          <a:chExt cx="0" cy="0"/>
        </a:xfrm>
      </p:grpSpPr>
      <p:sp>
        <p:nvSpPr>
          <p:cNvPr id="304" name="Google Shape;304;p36"/>
          <p:cNvSpPr/>
          <p:nvPr/>
        </p:nvSpPr>
        <p:spPr>
          <a:xfrm>
            <a:off x="0" y="0"/>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13000"/>
            </a:blip>
            <a:stretch>
              <a:fillRect b="0" l="0" r="0" t="0"/>
            </a:stretch>
          </a:blipFill>
          <a:ln>
            <a:noFill/>
          </a:ln>
        </p:spPr>
      </p:sp>
      <p:sp>
        <p:nvSpPr>
          <p:cNvPr id="305" name="Google Shape;305;p36"/>
          <p:cNvSpPr txBox="1"/>
          <p:nvPr/>
        </p:nvSpPr>
        <p:spPr>
          <a:xfrm>
            <a:off x="1028701" y="1563201"/>
            <a:ext cx="5027740" cy="9233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200">
                <a:solidFill>
                  <a:srgbClr val="8BD34E"/>
                </a:solidFill>
                <a:latin typeface="Bebas Neue"/>
                <a:ea typeface="Bebas Neue"/>
                <a:cs typeface="Bebas Neue"/>
                <a:sym typeface="Bebas Neue"/>
              </a:rPr>
              <a:t>AdaBoost</a:t>
            </a:r>
            <a:endParaRPr/>
          </a:p>
        </p:txBody>
      </p:sp>
      <p:sp>
        <p:nvSpPr>
          <p:cNvPr id="306" name="Google Shape;306;p36"/>
          <p:cNvSpPr txBox="1"/>
          <p:nvPr/>
        </p:nvSpPr>
        <p:spPr>
          <a:xfrm>
            <a:off x="1028700" y="3114675"/>
            <a:ext cx="6438900" cy="1218282"/>
          </a:xfrm>
          <a:prstGeom prst="rect">
            <a:avLst/>
          </a:prstGeom>
          <a:noFill/>
          <a:ln>
            <a:noFill/>
          </a:ln>
        </p:spPr>
        <p:txBody>
          <a:bodyPr anchorCtr="0" anchor="t" bIns="0" lIns="0" spcFirstLastPara="1" rIns="0" wrap="square" tIns="0">
            <a:spAutoFit/>
          </a:bodyPr>
          <a:lstStyle/>
          <a:p>
            <a:pPr indent="0" lvl="1" marL="0" marR="0" rtl="0" algn="just">
              <a:lnSpc>
                <a:spcPct val="120000"/>
              </a:lnSpc>
              <a:spcBef>
                <a:spcPts val="0"/>
              </a:spcBef>
              <a:spcAft>
                <a:spcPts val="0"/>
              </a:spcAft>
              <a:buNone/>
            </a:pPr>
            <a:r>
              <a:rPr b="1" i="0" lang="en-US" sz="1600" u="none" cap="none" strike="noStrike">
                <a:solidFill>
                  <a:schemeClr val="lt1"/>
                </a:solidFill>
                <a:latin typeface="Arial"/>
                <a:ea typeface="Arial"/>
                <a:cs typeface="Arial"/>
                <a:sym typeface="Arial"/>
              </a:rPr>
              <a:t>Prediction:</a:t>
            </a:r>
            <a:endParaRPr/>
          </a:p>
          <a:p>
            <a:pPr indent="-285750" lvl="1" marL="285750" marR="0" rtl="0" algn="just">
              <a:lnSpc>
                <a:spcPct val="120000"/>
              </a:lnSpc>
              <a:spcBef>
                <a:spcPts val="0"/>
              </a:spcBef>
              <a:spcAft>
                <a:spcPts val="0"/>
              </a:spcAft>
              <a:buClr>
                <a:schemeClr val="lt1"/>
              </a:buClr>
              <a:buSzPts val="1600"/>
              <a:buFont typeface="Arial"/>
              <a:buChar char="•"/>
            </a:pPr>
            <a:r>
              <a:rPr b="1" i="0" lang="en-US" sz="1600" u="none" cap="none" strike="noStrike">
                <a:solidFill>
                  <a:schemeClr val="lt1"/>
                </a:solidFill>
                <a:latin typeface="Calibri"/>
                <a:ea typeface="Calibri"/>
                <a:cs typeface="Calibri"/>
                <a:sym typeface="Calibri"/>
              </a:rPr>
              <a:t>Mean Absolute Error: 3036.8411445194997 </a:t>
            </a:r>
            <a:endParaRPr/>
          </a:p>
          <a:p>
            <a:pPr indent="-285750" lvl="1" marL="285750" marR="0" rtl="0" algn="just">
              <a:lnSpc>
                <a:spcPct val="120000"/>
              </a:lnSpc>
              <a:spcBef>
                <a:spcPts val="0"/>
              </a:spcBef>
              <a:spcAft>
                <a:spcPts val="0"/>
              </a:spcAft>
              <a:buClr>
                <a:schemeClr val="lt1"/>
              </a:buClr>
              <a:buSzPts val="1600"/>
              <a:buFont typeface="Arial"/>
              <a:buChar char="•"/>
            </a:pPr>
            <a:r>
              <a:rPr b="1" i="0" lang="en-US" sz="1600" u="none" cap="none" strike="noStrike">
                <a:solidFill>
                  <a:schemeClr val="lt1"/>
                </a:solidFill>
                <a:latin typeface="Calibri"/>
                <a:ea typeface="Calibri"/>
                <a:cs typeface="Calibri"/>
                <a:sym typeface="Calibri"/>
              </a:rPr>
              <a:t>Mean Squared Error: 13006455.317552991 </a:t>
            </a:r>
            <a:endParaRPr/>
          </a:p>
          <a:p>
            <a:pPr indent="-285750" lvl="1" marL="285750" marR="0" rtl="0" algn="just">
              <a:lnSpc>
                <a:spcPct val="120000"/>
              </a:lnSpc>
              <a:spcBef>
                <a:spcPts val="0"/>
              </a:spcBef>
              <a:spcAft>
                <a:spcPts val="0"/>
              </a:spcAft>
              <a:buClr>
                <a:schemeClr val="lt1"/>
              </a:buClr>
              <a:buSzPts val="1600"/>
              <a:buFont typeface="Arial"/>
              <a:buChar char="•"/>
            </a:pPr>
            <a:r>
              <a:rPr b="1" i="0" lang="en-US" sz="1600" u="none" cap="none" strike="noStrike">
                <a:solidFill>
                  <a:schemeClr val="lt1"/>
                </a:solidFill>
                <a:latin typeface="Calibri"/>
                <a:ea typeface="Calibri"/>
                <a:cs typeface="Calibri"/>
                <a:sym typeface="Calibri"/>
              </a:rPr>
              <a:t>Root Mean Squared Error: 3606.446355840191</a:t>
            </a:r>
            <a:endParaRPr/>
          </a:p>
          <a:p>
            <a:pPr indent="-285750" lvl="1" marL="285750" marR="0" rtl="0" algn="just">
              <a:lnSpc>
                <a:spcPct val="120000"/>
              </a:lnSpc>
              <a:spcBef>
                <a:spcPts val="0"/>
              </a:spcBef>
              <a:spcAft>
                <a:spcPts val="0"/>
              </a:spcAft>
              <a:buClr>
                <a:schemeClr val="lt1"/>
              </a:buClr>
              <a:buSzPts val="1600"/>
              <a:buFont typeface="Arial"/>
              <a:buChar char="•"/>
            </a:pPr>
            <a:r>
              <a:rPr b="1" i="0" lang="en-US" sz="1600" u="none" cap="none" strike="noStrike">
                <a:solidFill>
                  <a:schemeClr val="lt1"/>
                </a:solidFill>
                <a:latin typeface="Calibri"/>
                <a:ea typeface="Calibri"/>
                <a:cs typeface="Calibri"/>
                <a:sym typeface="Calibri"/>
              </a:rPr>
              <a:t>R-squared: 0.3967896604101552</a:t>
            </a:r>
            <a:endParaRPr b="1" i="0" sz="1600" u="none" cap="none" strike="noStrike">
              <a:solidFill>
                <a:schemeClr val="lt1"/>
              </a:solidFill>
              <a:latin typeface="Arial"/>
              <a:ea typeface="Arial"/>
              <a:cs typeface="Arial"/>
              <a:sym typeface="Arial"/>
            </a:endParaRPr>
          </a:p>
        </p:txBody>
      </p:sp>
      <p:sp>
        <p:nvSpPr>
          <p:cNvPr id="307" name="Google Shape;307;p36"/>
          <p:cNvSpPr txBox="1"/>
          <p:nvPr/>
        </p:nvSpPr>
        <p:spPr>
          <a:xfrm>
            <a:off x="1028700" y="8328843"/>
            <a:ext cx="9563100" cy="487313"/>
          </a:xfrm>
          <a:prstGeom prst="rect">
            <a:avLst/>
          </a:prstGeom>
          <a:noFill/>
          <a:ln>
            <a:noFill/>
          </a:ln>
        </p:spPr>
        <p:txBody>
          <a:bodyPr anchorCtr="0" anchor="t" bIns="0" lIns="0" spcFirstLastPara="1" rIns="0" wrap="square" tIns="0">
            <a:spAutoFit/>
          </a:bodyPr>
          <a:lstStyle/>
          <a:p>
            <a:pPr indent="0" lvl="1" marL="0" marR="0" rtl="0" algn="just">
              <a:lnSpc>
                <a:spcPct val="120000"/>
              </a:lnSpc>
              <a:spcBef>
                <a:spcPts val="0"/>
              </a:spcBef>
              <a:spcAft>
                <a:spcPts val="0"/>
              </a:spcAft>
              <a:buNone/>
            </a:pPr>
            <a:r>
              <a:rPr b="1" i="0" lang="en-US" sz="1600" u="none" cap="none" strike="noStrike">
                <a:solidFill>
                  <a:schemeClr val="lt1"/>
                </a:solidFill>
                <a:latin typeface="Arial"/>
                <a:ea typeface="Arial"/>
                <a:cs typeface="Arial"/>
                <a:sym typeface="Arial"/>
              </a:rPr>
              <a:t>Summary: AdaBoost outperforms both Linear Regression and Decision Tree in all metrics, showcasing its strength in combining weak learners to achieve higher accuracy.</a:t>
            </a:r>
            <a:endParaRPr b="1" i="0" sz="1600" u="none" cap="none" strike="noStrike">
              <a:solidFill>
                <a:schemeClr val="lt1"/>
              </a:solidFill>
              <a:latin typeface="Arial"/>
              <a:ea typeface="Arial"/>
              <a:cs typeface="Arial"/>
              <a:sym typeface="Arial"/>
            </a:endParaRPr>
          </a:p>
        </p:txBody>
      </p:sp>
      <p:pic>
        <p:nvPicPr>
          <p:cNvPr id="308" name="Google Shape;308;p36"/>
          <p:cNvPicPr preferRelativeResize="0"/>
          <p:nvPr/>
        </p:nvPicPr>
        <p:blipFill rotWithShape="1">
          <a:blip r:embed="rId4">
            <a:alphaModFix/>
          </a:blip>
          <a:srcRect b="0" l="0" r="0" t="0"/>
          <a:stretch/>
        </p:blipFill>
        <p:spPr>
          <a:xfrm>
            <a:off x="6324601" y="1569420"/>
            <a:ext cx="10947856" cy="547908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312" name="Shape 312"/>
        <p:cNvGrpSpPr/>
        <p:nvPr/>
      </p:nvGrpSpPr>
      <p:grpSpPr>
        <a:xfrm>
          <a:off x="0" y="0"/>
          <a:ext cx="0" cy="0"/>
          <a:chOff x="0" y="0"/>
          <a:chExt cx="0" cy="0"/>
        </a:xfrm>
      </p:grpSpPr>
      <p:sp>
        <p:nvSpPr>
          <p:cNvPr id="313" name="Google Shape;313;p37"/>
          <p:cNvSpPr/>
          <p:nvPr/>
        </p:nvSpPr>
        <p:spPr>
          <a:xfrm>
            <a:off x="0" y="0"/>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13000"/>
            </a:blip>
            <a:stretch>
              <a:fillRect b="0" l="0" r="0" t="0"/>
            </a:stretch>
          </a:blipFill>
          <a:ln>
            <a:noFill/>
          </a:ln>
        </p:spPr>
      </p:sp>
      <p:sp>
        <p:nvSpPr>
          <p:cNvPr id="314" name="Google Shape;314;p37"/>
          <p:cNvSpPr txBox="1"/>
          <p:nvPr/>
        </p:nvSpPr>
        <p:spPr>
          <a:xfrm>
            <a:off x="1028700" y="1563201"/>
            <a:ext cx="5600699" cy="9233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200">
                <a:solidFill>
                  <a:srgbClr val="8BD34E"/>
                </a:solidFill>
                <a:latin typeface="Bebas Neue"/>
                <a:ea typeface="Bebas Neue"/>
                <a:cs typeface="Bebas Neue"/>
                <a:sym typeface="Bebas Neue"/>
              </a:rPr>
              <a:t>Gradient Boosting</a:t>
            </a:r>
            <a:endParaRPr/>
          </a:p>
        </p:txBody>
      </p:sp>
      <p:sp>
        <p:nvSpPr>
          <p:cNvPr id="315" name="Google Shape;315;p37"/>
          <p:cNvSpPr txBox="1"/>
          <p:nvPr/>
        </p:nvSpPr>
        <p:spPr>
          <a:xfrm>
            <a:off x="1028700" y="3114675"/>
            <a:ext cx="6438900" cy="1218282"/>
          </a:xfrm>
          <a:prstGeom prst="rect">
            <a:avLst/>
          </a:prstGeom>
          <a:noFill/>
          <a:ln>
            <a:noFill/>
          </a:ln>
        </p:spPr>
        <p:txBody>
          <a:bodyPr anchorCtr="0" anchor="t" bIns="0" lIns="0" spcFirstLastPara="1" rIns="0" wrap="square" tIns="0">
            <a:spAutoFit/>
          </a:bodyPr>
          <a:lstStyle/>
          <a:p>
            <a:pPr indent="0" lvl="1" marL="0" marR="0" rtl="0" algn="just">
              <a:lnSpc>
                <a:spcPct val="120000"/>
              </a:lnSpc>
              <a:spcBef>
                <a:spcPts val="0"/>
              </a:spcBef>
              <a:spcAft>
                <a:spcPts val="0"/>
              </a:spcAft>
              <a:buNone/>
            </a:pPr>
            <a:r>
              <a:rPr b="0" i="0" lang="en-US" sz="1600" u="none" cap="none" strike="noStrike">
                <a:solidFill>
                  <a:schemeClr val="lt1"/>
                </a:solidFill>
                <a:latin typeface="Arial"/>
                <a:ea typeface="Arial"/>
                <a:cs typeface="Arial"/>
                <a:sym typeface="Arial"/>
              </a:rPr>
              <a:t>Prediction:</a:t>
            </a:r>
            <a:endParaRPr/>
          </a:p>
          <a:p>
            <a:pPr indent="-285750" lvl="1" marL="285750" marR="0" rtl="0" algn="just">
              <a:lnSpc>
                <a:spcPct val="12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Mean Absolute Error: 1540.9431126045145 </a:t>
            </a:r>
            <a:endParaRPr/>
          </a:p>
          <a:p>
            <a:pPr indent="-285750" lvl="1" marL="285750" marR="0" rtl="0" algn="just">
              <a:lnSpc>
                <a:spcPct val="12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Mean Squared Error: 4777678.673656122 </a:t>
            </a:r>
            <a:endParaRPr/>
          </a:p>
          <a:p>
            <a:pPr indent="-285750" lvl="1" marL="285750" marR="0" rtl="0" algn="just">
              <a:lnSpc>
                <a:spcPct val="12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Root Mean Squared Error: 2185.7901714611403 </a:t>
            </a:r>
            <a:endParaRPr/>
          </a:p>
          <a:p>
            <a:pPr indent="-285750" lvl="1" marL="285750" marR="0" rtl="0" algn="just">
              <a:lnSpc>
                <a:spcPct val="12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R-squared: 0.7784219370439915</a:t>
            </a:r>
            <a:endParaRPr b="0" i="0" sz="1600" u="none" cap="none" strike="noStrike">
              <a:solidFill>
                <a:schemeClr val="lt1"/>
              </a:solidFill>
              <a:latin typeface="Arial"/>
              <a:ea typeface="Arial"/>
              <a:cs typeface="Arial"/>
              <a:sym typeface="Arial"/>
            </a:endParaRPr>
          </a:p>
        </p:txBody>
      </p:sp>
      <p:sp>
        <p:nvSpPr>
          <p:cNvPr id="316" name="Google Shape;316;p37"/>
          <p:cNvSpPr txBox="1"/>
          <p:nvPr/>
        </p:nvSpPr>
        <p:spPr>
          <a:xfrm>
            <a:off x="1028700" y="8328843"/>
            <a:ext cx="9563100" cy="487313"/>
          </a:xfrm>
          <a:prstGeom prst="rect">
            <a:avLst/>
          </a:prstGeom>
          <a:noFill/>
          <a:ln>
            <a:noFill/>
          </a:ln>
        </p:spPr>
        <p:txBody>
          <a:bodyPr anchorCtr="0" anchor="t" bIns="0" lIns="0" spcFirstLastPara="1" rIns="0" wrap="square" tIns="0">
            <a:spAutoFit/>
          </a:bodyPr>
          <a:lstStyle/>
          <a:p>
            <a:pPr indent="0" lvl="1" marL="0" marR="0" rtl="0" algn="just">
              <a:lnSpc>
                <a:spcPct val="120000"/>
              </a:lnSpc>
              <a:spcBef>
                <a:spcPts val="0"/>
              </a:spcBef>
              <a:spcAft>
                <a:spcPts val="0"/>
              </a:spcAft>
              <a:buNone/>
            </a:pPr>
            <a:r>
              <a:rPr b="1" i="0" lang="en-US" sz="1600" u="none" cap="none" strike="noStrike">
                <a:solidFill>
                  <a:schemeClr val="lt1"/>
                </a:solidFill>
                <a:latin typeface="Arial"/>
                <a:ea typeface="Arial"/>
                <a:cs typeface="Arial"/>
                <a:sym typeface="Arial"/>
              </a:rPr>
              <a:t>Summary: Gradient Descent provides efficient optimization for minimizing the cost function, enabling improved performance in complex models compared to simple algorithms like Linear Regression.</a:t>
            </a:r>
            <a:endParaRPr b="1" i="0" sz="1600" u="none" cap="none" strike="noStrike">
              <a:solidFill>
                <a:schemeClr val="lt1"/>
              </a:solidFill>
              <a:latin typeface="Arial"/>
              <a:ea typeface="Arial"/>
              <a:cs typeface="Arial"/>
              <a:sym typeface="Arial"/>
            </a:endParaRPr>
          </a:p>
        </p:txBody>
      </p:sp>
      <p:pic>
        <p:nvPicPr>
          <p:cNvPr id="317" name="Google Shape;317;p37"/>
          <p:cNvPicPr preferRelativeResize="0"/>
          <p:nvPr/>
        </p:nvPicPr>
        <p:blipFill rotWithShape="1">
          <a:blip r:embed="rId4">
            <a:alphaModFix/>
          </a:blip>
          <a:srcRect b="0" l="0" r="0" t="0"/>
          <a:stretch/>
        </p:blipFill>
        <p:spPr>
          <a:xfrm>
            <a:off x="5903112" y="2489843"/>
            <a:ext cx="11863392" cy="49801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321" name="Shape 321"/>
        <p:cNvGrpSpPr/>
        <p:nvPr/>
      </p:nvGrpSpPr>
      <p:grpSpPr>
        <a:xfrm>
          <a:off x="0" y="0"/>
          <a:ext cx="0" cy="0"/>
          <a:chOff x="0" y="0"/>
          <a:chExt cx="0" cy="0"/>
        </a:xfrm>
      </p:grpSpPr>
      <p:sp>
        <p:nvSpPr>
          <p:cNvPr id="322" name="Google Shape;322;p38"/>
          <p:cNvSpPr/>
          <p:nvPr/>
        </p:nvSpPr>
        <p:spPr>
          <a:xfrm>
            <a:off x="0" y="-1582597"/>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29000"/>
            </a:blip>
            <a:stretch>
              <a:fillRect b="0" l="0" r="0" t="0"/>
            </a:stretch>
          </a:blipFill>
          <a:ln>
            <a:noFill/>
          </a:ln>
        </p:spPr>
      </p:sp>
      <p:sp>
        <p:nvSpPr>
          <p:cNvPr id="323" name="Google Shape;323;p38"/>
          <p:cNvSpPr txBox="1"/>
          <p:nvPr/>
        </p:nvSpPr>
        <p:spPr>
          <a:xfrm>
            <a:off x="1787766" y="6426639"/>
            <a:ext cx="9870833" cy="2308324"/>
          </a:xfrm>
          <a:prstGeom prst="rect">
            <a:avLst/>
          </a:prstGeom>
          <a:noFill/>
          <a:ln>
            <a:noFill/>
          </a:ln>
        </p:spPr>
        <p:txBody>
          <a:bodyPr anchorCtr="0" anchor="t" bIns="0" lIns="0" spcFirstLastPara="1" rIns="0" wrap="square" tIns="0">
            <a:spAutoFit/>
          </a:bodyPr>
          <a:lstStyle/>
          <a:p>
            <a:pPr indent="0" lvl="0" marL="0" marR="0" rtl="0" algn="l">
              <a:lnSpc>
                <a:spcPct val="89995"/>
              </a:lnSpc>
              <a:spcBef>
                <a:spcPts val="0"/>
              </a:spcBef>
              <a:spcAft>
                <a:spcPts val="0"/>
              </a:spcAft>
              <a:buNone/>
            </a:pPr>
            <a:r>
              <a:rPr b="1" lang="en-US" sz="10005">
                <a:solidFill>
                  <a:srgbClr val="8BD34E"/>
                </a:solidFill>
                <a:latin typeface="Bebas Neue"/>
                <a:ea typeface="Bebas Neue"/>
                <a:cs typeface="Bebas Neue"/>
                <a:sym typeface="Bebas Neue"/>
              </a:rPr>
              <a:t>Conclusion based on model evaluation</a:t>
            </a:r>
            <a:endParaRPr/>
          </a:p>
        </p:txBody>
      </p:sp>
      <p:sp>
        <p:nvSpPr>
          <p:cNvPr id="324" name="Google Shape;324;p38"/>
          <p:cNvSpPr txBox="1"/>
          <p:nvPr/>
        </p:nvSpPr>
        <p:spPr>
          <a:xfrm>
            <a:off x="1787767" y="2632606"/>
            <a:ext cx="1646273" cy="4371193"/>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lang="en-US" sz="32709">
                <a:solidFill>
                  <a:srgbClr val="8BD34E"/>
                </a:solidFill>
                <a:latin typeface="Bebas Neue"/>
                <a:ea typeface="Bebas Neue"/>
                <a:cs typeface="Bebas Neue"/>
                <a:sym typeface="Bebas Neue"/>
              </a:rPr>
              <a:t>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328" name="Shape 328"/>
        <p:cNvGrpSpPr/>
        <p:nvPr/>
      </p:nvGrpSpPr>
      <p:grpSpPr>
        <a:xfrm>
          <a:off x="0" y="0"/>
          <a:ext cx="0" cy="0"/>
          <a:chOff x="0" y="0"/>
          <a:chExt cx="0" cy="0"/>
        </a:xfrm>
      </p:grpSpPr>
      <p:sp>
        <p:nvSpPr>
          <p:cNvPr id="329" name="Google Shape;329;p39"/>
          <p:cNvSpPr/>
          <p:nvPr/>
        </p:nvSpPr>
        <p:spPr>
          <a:xfrm>
            <a:off x="0" y="0"/>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13000"/>
            </a:blip>
            <a:stretch>
              <a:fillRect b="0" l="0" r="0" t="0"/>
            </a:stretch>
          </a:blipFill>
          <a:ln>
            <a:noFill/>
          </a:ln>
        </p:spPr>
      </p:sp>
      <p:sp>
        <p:nvSpPr>
          <p:cNvPr id="330" name="Google Shape;330;p39"/>
          <p:cNvSpPr txBox="1"/>
          <p:nvPr/>
        </p:nvSpPr>
        <p:spPr>
          <a:xfrm>
            <a:off x="1028700" y="941536"/>
            <a:ext cx="3930104" cy="42672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2400">
                <a:solidFill>
                  <a:srgbClr val="979999"/>
                </a:solidFill>
                <a:latin typeface="Arial"/>
                <a:ea typeface="Arial"/>
                <a:cs typeface="Arial"/>
                <a:sym typeface="Arial"/>
              </a:rPr>
              <a:t>Conclusion and Next Steps</a:t>
            </a:r>
            <a:endParaRPr/>
          </a:p>
        </p:txBody>
      </p:sp>
      <p:sp>
        <p:nvSpPr>
          <p:cNvPr id="331" name="Google Shape;331;p39"/>
          <p:cNvSpPr txBox="1"/>
          <p:nvPr/>
        </p:nvSpPr>
        <p:spPr>
          <a:xfrm>
            <a:off x="1028700" y="1563201"/>
            <a:ext cx="12534900" cy="9233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200">
                <a:solidFill>
                  <a:srgbClr val="8BD34E"/>
                </a:solidFill>
                <a:latin typeface="Bebas Neue"/>
                <a:ea typeface="Bebas Neue"/>
                <a:cs typeface="Bebas Neue"/>
                <a:sym typeface="Bebas Neue"/>
              </a:rPr>
              <a:t>Conclusion based on model evaluation</a:t>
            </a:r>
            <a:endParaRPr/>
          </a:p>
        </p:txBody>
      </p:sp>
      <p:sp>
        <p:nvSpPr>
          <p:cNvPr id="332" name="Google Shape;332;p39"/>
          <p:cNvSpPr txBox="1"/>
          <p:nvPr/>
        </p:nvSpPr>
        <p:spPr>
          <a:xfrm>
            <a:off x="1028700" y="2661061"/>
            <a:ext cx="16878300" cy="935640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Random Forest Regressor:</a:t>
            </a:r>
            <a:endParaRPr/>
          </a:p>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R² (0.7953) is the highest among all models, meaning it explains about 79.53% of the variance in the target variable.</a:t>
            </a:r>
            <a:endParaRPr/>
          </a:p>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It has the lowest errors with MAE (1177.53), MSE (4413500.31), and RMSE (2100.83).</a:t>
            </a:r>
            <a:endParaRPr/>
          </a:p>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Conclusion: This is the best-performing model, providing the most accurate predictions.</a:t>
            </a:r>
            <a:endParaRPr/>
          </a:p>
          <a:p>
            <a:pPr indent="0" lvl="0" marL="0" marR="0" rtl="0" algn="l">
              <a:spcBef>
                <a:spcPts val="0"/>
              </a:spcBef>
              <a:spcAft>
                <a:spcPts val="0"/>
              </a:spcAft>
              <a:buNone/>
            </a:pPr>
            <a:r>
              <a:t/>
            </a:r>
            <a:endParaRPr b="1" i="0" sz="1600" u="none" strike="noStrike">
              <a:solidFill>
                <a:schemeClr val="lt1"/>
              </a:solidFill>
              <a:latin typeface="Arial"/>
              <a:ea typeface="Arial"/>
              <a:cs typeface="Arial"/>
              <a:sym typeface="Arial"/>
            </a:endParaRPr>
          </a:p>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Gradient Boosting Regressor:</a:t>
            </a:r>
            <a:endParaRPr/>
          </a:p>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R² (0.7784) is slightly lower than Random Forest but still high.</a:t>
            </a:r>
            <a:endParaRPr/>
          </a:p>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Errors (MAE: 1540.94, MSE: 4777678.67, RMSE: 2185.79) are higher than Random Forest but better than other models.</a:t>
            </a:r>
            <a:endParaRPr/>
          </a:p>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Conclusion: This is the second-best model, suitable for capturing complex patterns in the data.</a:t>
            </a:r>
            <a:endParaRPr/>
          </a:p>
          <a:p>
            <a:pPr indent="0" lvl="0" marL="0" marR="0" rtl="0" algn="l">
              <a:spcBef>
                <a:spcPts val="0"/>
              </a:spcBef>
              <a:spcAft>
                <a:spcPts val="0"/>
              </a:spcAft>
              <a:buNone/>
            </a:pPr>
            <a:r>
              <a:t/>
            </a:r>
            <a:endParaRPr b="1" i="0" sz="1600" u="none" strike="noStrike">
              <a:solidFill>
                <a:schemeClr val="lt1"/>
              </a:solidFill>
              <a:latin typeface="Arial"/>
              <a:ea typeface="Arial"/>
              <a:cs typeface="Arial"/>
              <a:sym typeface="Arial"/>
            </a:endParaRPr>
          </a:p>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Decision Tree Regressor:</a:t>
            </a:r>
            <a:endParaRPr/>
          </a:p>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R² (0.7222) is moderately high, indicating a reasonable fit.</a:t>
            </a:r>
            <a:endParaRPr/>
          </a:p>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Errors (MAE: 1337.30, MSE: 5989211.28, RMSE: 2447.29) are higher than Random Forest and Gradient Boosting.</a:t>
            </a:r>
            <a:endParaRPr/>
          </a:p>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Conclusion: While effective, this model is outperformed by Random Forest and Gradient Boosting.</a:t>
            </a:r>
            <a:endParaRPr/>
          </a:p>
          <a:p>
            <a:pPr indent="0" lvl="0" marL="0" marR="0" rtl="0" algn="l">
              <a:spcBef>
                <a:spcPts val="0"/>
              </a:spcBef>
              <a:spcAft>
                <a:spcPts val="0"/>
              </a:spcAft>
              <a:buNone/>
            </a:pPr>
            <a:r>
              <a:t/>
            </a:r>
            <a:endParaRPr b="1" i="0" sz="1600" u="none" strike="noStrike">
              <a:solidFill>
                <a:schemeClr val="lt1"/>
              </a:solidFill>
              <a:latin typeface="Arial"/>
              <a:ea typeface="Arial"/>
              <a:cs typeface="Arial"/>
              <a:sym typeface="Arial"/>
            </a:endParaRPr>
          </a:p>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Linear Regression:</a:t>
            </a:r>
            <a:endParaRPr/>
          </a:p>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R² (0.4270) is relatively low, meaning it explains less of the variance in the target variable.</a:t>
            </a:r>
            <a:endParaRPr/>
          </a:p>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Errors (MAE: 2499.49, MSE: 12354567.55, RMSE: 3514.91) are significantly higher than most other models.</a:t>
            </a:r>
            <a:endParaRPr/>
          </a:p>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Conclusion: This model performs poorly compared to others and is not recommended for this dataset.</a:t>
            </a:r>
            <a:endParaRPr/>
          </a:p>
          <a:p>
            <a:pPr indent="0" lvl="0" marL="0" marR="0" rtl="0" algn="l">
              <a:spcBef>
                <a:spcPts val="0"/>
              </a:spcBef>
              <a:spcAft>
                <a:spcPts val="0"/>
              </a:spcAft>
              <a:buNone/>
            </a:pPr>
            <a:r>
              <a:t/>
            </a:r>
            <a:endParaRPr b="1" i="0" sz="1600" u="none" strike="noStrike">
              <a:solidFill>
                <a:schemeClr val="lt1"/>
              </a:solidFill>
              <a:latin typeface="Arial"/>
              <a:ea typeface="Arial"/>
              <a:cs typeface="Arial"/>
              <a:sym typeface="Arial"/>
            </a:endParaRPr>
          </a:p>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AdaBoost Regressor:</a:t>
            </a:r>
            <a:endParaRPr/>
          </a:p>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R² (0.3968) is the lowest among all models, indicating poor explanatory power.</a:t>
            </a:r>
            <a:endParaRPr/>
          </a:p>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Errors (MAE: 3036.84, MSE: 13006455.32, RMSE: 3606.45) are the highest.</a:t>
            </a:r>
            <a:endParaRPr/>
          </a:p>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Conclusion: This is the worst-performing model and should be avoided.</a:t>
            </a:r>
            <a:endParaRPr/>
          </a:p>
          <a:p>
            <a:pPr indent="0" lvl="0" marL="0" marR="0" rtl="0" algn="l">
              <a:spcBef>
                <a:spcPts val="0"/>
              </a:spcBef>
              <a:spcAft>
                <a:spcPts val="0"/>
              </a:spcAft>
              <a:buNone/>
            </a:pPr>
            <a:r>
              <a:t/>
            </a:r>
            <a:endParaRPr b="1" i="0" sz="1600" u="none" strike="noStrike">
              <a:solidFill>
                <a:schemeClr val="lt1"/>
              </a:solidFill>
              <a:latin typeface="Arial"/>
              <a:ea typeface="Arial"/>
              <a:cs typeface="Arial"/>
              <a:sym typeface="Arial"/>
            </a:endParaRPr>
          </a:p>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Final Recommendation:</a:t>
            </a:r>
            <a:endParaRPr/>
          </a:p>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Random Forest Regressor is the best model for this dataset, offering the most accurate predictions with the lowest errors.</a:t>
            </a:r>
            <a:endParaRPr/>
          </a:p>
          <a:p>
            <a:pPr indent="0" lvl="0" marL="0" marR="0" rtl="0" algn="l">
              <a:spcBef>
                <a:spcPts val="0"/>
              </a:spcBef>
              <a:spcAft>
                <a:spcPts val="0"/>
              </a:spcAft>
              <a:buNone/>
            </a:pPr>
            <a:r>
              <a:rPr b="1" i="0" lang="en-US" sz="1600" u="none" strike="noStrike">
                <a:solidFill>
                  <a:schemeClr val="lt1"/>
                </a:solidFill>
                <a:latin typeface="Arial"/>
                <a:ea typeface="Arial"/>
                <a:cs typeface="Arial"/>
                <a:sym typeface="Arial"/>
              </a:rPr>
              <a:t>Gradient Boosting Regressor is a strong alternative, especially if you suspect non-linear relationships in the data.</a:t>
            </a:r>
            <a:endParaRPr/>
          </a:p>
          <a:p>
            <a:pPr indent="0" lvl="0" marL="0" marR="0" rtl="0" algn="l">
              <a:spcBef>
                <a:spcPts val="0"/>
              </a:spcBef>
              <a:spcAft>
                <a:spcPts val="0"/>
              </a:spcAft>
              <a:buNone/>
            </a:pPr>
            <a:r>
              <a:t/>
            </a:r>
            <a:endParaRPr b="1" i="0" sz="1600" u="none" strike="noStrike">
              <a:solidFill>
                <a:schemeClr val="lt1"/>
              </a:solidFill>
              <a:latin typeface="Arial"/>
              <a:ea typeface="Arial"/>
              <a:cs typeface="Arial"/>
              <a:sym typeface="Arial"/>
            </a:endParaRPr>
          </a:p>
          <a:p>
            <a:pPr indent="0" lvl="0" marL="0" marR="0" rtl="0" algn="l">
              <a:spcBef>
                <a:spcPts val="0"/>
              </a:spcBef>
              <a:spcAft>
                <a:spcPts val="0"/>
              </a:spcAft>
              <a:buNone/>
            </a:pPr>
            <a:r>
              <a:t/>
            </a:r>
            <a:endParaRPr b="1" i="0" sz="1600" u="none" strike="noStrike">
              <a:solidFill>
                <a:schemeClr val="lt1"/>
              </a:solidFill>
              <a:latin typeface="Arial"/>
              <a:ea typeface="Arial"/>
              <a:cs typeface="Arial"/>
              <a:sym typeface="Arial"/>
            </a:endParaRPr>
          </a:p>
          <a:p>
            <a:pPr indent="0" lvl="0" marL="0" marR="0" rtl="0" algn="l">
              <a:spcBef>
                <a:spcPts val="0"/>
              </a:spcBef>
              <a:spcAft>
                <a:spcPts val="0"/>
              </a:spcAft>
              <a:buNone/>
            </a:pPr>
            <a:r>
              <a:t/>
            </a:r>
            <a:endParaRPr b="1" i="0" sz="1600" u="none" strike="noStrike">
              <a:solidFill>
                <a:schemeClr val="lt1"/>
              </a:solidFill>
              <a:latin typeface="Arial"/>
              <a:ea typeface="Arial"/>
              <a:cs typeface="Arial"/>
              <a:sym typeface="Arial"/>
            </a:endParaRPr>
          </a:p>
          <a:p>
            <a:pPr indent="0" lvl="0" marL="0" marR="0" rtl="0" algn="l">
              <a:spcBef>
                <a:spcPts val="0"/>
              </a:spcBef>
              <a:spcAft>
                <a:spcPts val="0"/>
              </a:spcAft>
              <a:buNone/>
            </a:pPr>
            <a:r>
              <a:t/>
            </a:r>
            <a:endParaRPr b="1" i="0" sz="1600" u="none" strike="noStrike">
              <a:solidFill>
                <a:schemeClr val="lt1"/>
              </a:solidFill>
              <a:latin typeface="Arial"/>
              <a:ea typeface="Arial"/>
              <a:cs typeface="Arial"/>
              <a:sym typeface="Arial"/>
            </a:endParaRPr>
          </a:p>
          <a:p>
            <a:pPr indent="0" lvl="0" marL="0" marR="0" rtl="0" algn="l">
              <a:spcBef>
                <a:spcPts val="0"/>
              </a:spcBef>
              <a:spcAft>
                <a:spcPts val="0"/>
              </a:spcAft>
              <a:buNone/>
            </a:pPr>
            <a:r>
              <a:t/>
            </a:r>
            <a:endParaRPr b="1" i="0" sz="1600" u="none" strike="noStrike">
              <a:solidFill>
                <a:schemeClr val="lt1"/>
              </a:solidFill>
              <a:latin typeface="Arial"/>
              <a:ea typeface="Arial"/>
              <a:cs typeface="Arial"/>
              <a:sym typeface="Arial"/>
            </a:endParaRPr>
          </a:p>
          <a:p>
            <a:pPr indent="0" lvl="0" marL="0" marR="0" rtl="0" algn="l">
              <a:spcBef>
                <a:spcPts val="0"/>
              </a:spcBef>
              <a:spcAft>
                <a:spcPts val="0"/>
              </a:spcAft>
              <a:buNone/>
            </a:pPr>
            <a:r>
              <a:t/>
            </a:r>
            <a:endParaRPr b="1" i="0" sz="1600" u="none" strike="noStrike">
              <a:solidFill>
                <a:schemeClr val="lt1"/>
              </a:solidFill>
              <a:latin typeface="Arial"/>
              <a:ea typeface="Arial"/>
              <a:cs typeface="Arial"/>
              <a:sym typeface="Arial"/>
            </a:endParaRPr>
          </a:p>
          <a:p>
            <a:pPr indent="0" lvl="0" marL="0" marR="0" rtl="0" algn="l">
              <a:spcBef>
                <a:spcPts val="0"/>
              </a:spcBef>
              <a:spcAft>
                <a:spcPts val="0"/>
              </a:spcAft>
              <a:buNone/>
            </a:pPr>
            <a:r>
              <a:t/>
            </a:r>
            <a:endParaRPr b="1" i="0" sz="1600" u="none" strike="noStrike">
              <a:solidFill>
                <a:schemeClr val="lt1"/>
              </a:solidFill>
              <a:latin typeface="Arial"/>
              <a:ea typeface="Arial"/>
              <a:cs typeface="Arial"/>
              <a:sym typeface="Arial"/>
            </a:endParaRPr>
          </a:p>
          <a:p>
            <a:pPr indent="0" lvl="0" marL="0" marR="0" rtl="0" algn="l">
              <a:spcBef>
                <a:spcPts val="0"/>
              </a:spcBef>
              <a:spcAft>
                <a:spcPts val="0"/>
              </a:spcAft>
              <a:buNone/>
            </a:pPr>
            <a:r>
              <a:t/>
            </a:r>
            <a:endParaRPr b="1" i="0" sz="1600" u="none" strike="noStrike">
              <a:solidFill>
                <a:schemeClr val="lt1"/>
              </a:solidFill>
              <a:latin typeface="Arial"/>
              <a:ea typeface="Arial"/>
              <a:cs typeface="Arial"/>
              <a:sym typeface="Arial"/>
            </a:endParaRPr>
          </a:p>
          <a:p>
            <a:pPr indent="0" lvl="0" marL="0" marR="0" rtl="0" algn="l">
              <a:spcBef>
                <a:spcPts val="0"/>
              </a:spcBef>
              <a:spcAft>
                <a:spcPts val="0"/>
              </a:spcAft>
              <a:buNone/>
            </a:pPr>
            <a:r>
              <a:t/>
            </a:r>
            <a:endParaRPr b="1" i="0" sz="1600" u="none" strike="noStrike">
              <a:solidFill>
                <a:schemeClr val="lt1"/>
              </a:solidFill>
              <a:latin typeface="Arial"/>
              <a:ea typeface="Arial"/>
              <a:cs typeface="Arial"/>
              <a:sym typeface="Arial"/>
            </a:endParaRPr>
          </a:p>
          <a:p>
            <a:pPr indent="0" lvl="0" marL="0" marR="0" rtl="0" algn="l">
              <a:spcBef>
                <a:spcPts val="0"/>
              </a:spcBef>
              <a:spcAft>
                <a:spcPts val="0"/>
              </a:spcAft>
              <a:buNone/>
            </a:pPr>
            <a:r>
              <a:t/>
            </a:r>
            <a:endParaRPr b="1" i="0" sz="1600" u="none" strike="noStrik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336" name="Shape 336"/>
        <p:cNvGrpSpPr/>
        <p:nvPr/>
      </p:nvGrpSpPr>
      <p:grpSpPr>
        <a:xfrm>
          <a:off x="0" y="0"/>
          <a:ext cx="0" cy="0"/>
          <a:chOff x="0" y="0"/>
          <a:chExt cx="0" cy="0"/>
        </a:xfrm>
      </p:grpSpPr>
      <p:sp>
        <p:nvSpPr>
          <p:cNvPr id="337" name="Google Shape;337;p40"/>
          <p:cNvSpPr/>
          <p:nvPr/>
        </p:nvSpPr>
        <p:spPr>
          <a:xfrm>
            <a:off x="-200029" y="-1085853"/>
            <a:ext cx="18688059" cy="12458706"/>
          </a:xfrm>
          <a:custGeom>
            <a:rect b="b" l="l" r="r" t="t"/>
            <a:pathLst>
              <a:path extrusionOk="0" h="12458706" w="18688059">
                <a:moveTo>
                  <a:pt x="0" y="0"/>
                </a:moveTo>
                <a:lnTo>
                  <a:pt x="18688058" y="0"/>
                </a:lnTo>
                <a:lnTo>
                  <a:pt x="18688058" y="12458706"/>
                </a:lnTo>
                <a:lnTo>
                  <a:pt x="0" y="12458706"/>
                </a:lnTo>
                <a:lnTo>
                  <a:pt x="0" y="0"/>
                </a:lnTo>
                <a:close/>
              </a:path>
            </a:pathLst>
          </a:custGeom>
          <a:blipFill rotWithShape="1">
            <a:blip r:embed="rId3">
              <a:alphaModFix/>
            </a:blip>
            <a:stretch>
              <a:fillRect b="0" l="0" r="0" t="0"/>
            </a:stretch>
          </a:blipFill>
          <a:ln>
            <a:noFill/>
          </a:ln>
        </p:spPr>
      </p:sp>
      <p:sp>
        <p:nvSpPr>
          <p:cNvPr id="338" name="Google Shape;338;p40"/>
          <p:cNvSpPr txBox="1"/>
          <p:nvPr/>
        </p:nvSpPr>
        <p:spPr>
          <a:xfrm>
            <a:off x="6422592" y="7120965"/>
            <a:ext cx="5535600" cy="2610000"/>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b="1" lang="en-US" sz="2799">
                <a:solidFill>
                  <a:srgbClr val="F4F4F4"/>
                </a:solidFill>
                <a:latin typeface="Arial"/>
                <a:ea typeface="Arial"/>
                <a:cs typeface="Arial"/>
                <a:sym typeface="Arial"/>
              </a:rPr>
              <a:t>A Data Science Project</a:t>
            </a:r>
            <a:endParaRPr/>
          </a:p>
          <a:p>
            <a:pPr indent="0" lvl="0" marL="0" marR="0" rtl="0" algn="ctr">
              <a:lnSpc>
                <a:spcPct val="130010"/>
              </a:lnSpc>
              <a:spcBef>
                <a:spcPts val="0"/>
              </a:spcBef>
              <a:spcAft>
                <a:spcPts val="0"/>
              </a:spcAft>
              <a:buNone/>
            </a:pPr>
            <a:r>
              <a:rPr b="1" lang="en-US" sz="2799">
                <a:solidFill>
                  <a:srgbClr val="F4F4F4"/>
                </a:solidFill>
                <a:latin typeface="Arial"/>
                <a:ea typeface="Arial"/>
                <a:cs typeface="Arial"/>
                <a:sym typeface="Arial"/>
              </a:rPr>
              <a:t> By</a:t>
            </a:r>
            <a:br>
              <a:rPr b="1" lang="en-US" sz="2799">
                <a:solidFill>
                  <a:srgbClr val="F4F4F4"/>
                </a:solidFill>
                <a:latin typeface="Arial"/>
                <a:ea typeface="Arial"/>
                <a:cs typeface="Arial"/>
                <a:sym typeface="Arial"/>
              </a:rPr>
            </a:br>
            <a:r>
              <a:rPr b="1" lang="en-US" sz="2799">
                <a:solidFill>
                  <a:srgbClr val="F4F4F4"/>
                </a:solidFill>
                <a:latin typeface="Arial"/>
                <a:ea typeface="Arial"/>
                <a:cs typeface="Arial"/>
                <a:sym typeface="Arial"/>
              </a:rPr>
              <a:t>Ajwad Ansari (D001)</a:t>
            </a:r>
            <a:endParaRPr/>
          </a:p>
          <a:p>
            <a:pPr indent="0" lvl="0" marL="0" marR="0" rtl="0" algn="ctr">
              <a:lnSpc>
                <a:spcPct val="130010"/>
              </a:lnSpc>
              <a:spcBef>
                <a:spcPts val="0"/>
              </a:spcBef>
              <a:spcAft>
                <a:spcPts val="0"/>
              </a:spcAft>
              <a:buNone/>
            </a:pPr>
            <a:r>
              <a:rPr b="1" lang="en-US" sz="2799">
                <a:solidFill>
                  <a:srgbClr val="F4F4F4"/>
                </a:solidFill>
                <a:latin typeface="Arial"/>
                <a:ea typeface="Arial"/>
                <a:cs typeface="Arial"/>
                <a:sym typeface="Arial"/>
              </a:rPr>
              <a:t>Smit Shah (D0</a:t>
            </a:r>
            <a:r>
              <a:rPr b="1" lang="en-US" sz="2799">
                <a:solidFill>
                  <a:srgbClr val="F4F4F4"/>
                </a:solidFill>
              </a:rPr>
              <a:t>25</a:t>
            </a:r>
            <a:r>
              <a:rPr b="1" lang="en-US" sz="2799">
                <a:solidFill>
                  <a:srgbClr val="F4F4F4"/>
                </a:solidFill>
                <a:latin typeface="Arial"/>
                <a:ea typeface="Arial"/>
                <a:cs typeface="Arial"/>
                <a:sym typeface="Arial"/>
              </a:rPr>
              <a:t>)</a:t>
            </a:r>
            <a:endParaRPr/>
          </a:p>
          <a:p>
            <a:pPr indent="0" lvl="0" marL="0" marR="0" rtl="0" algn="ctr">
              <a:lnSpc>
                <a:spcPct val="151625"/>
              </a:lnSpc>
              <a:spcBef>
                <a:spcPts val="0"/>
              </a:spcBef>
              <a:spcAft>
                <a:spcPts val="0"/>
              </a:spcAft>
              <a:buNone/>
            </a:pPr>
            <a:r>
              <a:t/>
            </a:r>
            <a:endParaRPr b="1" sz="2400">
              <a:solidFill>
                <a:srgbClr val="F4F4F4"/>
              </a:solidFill>
              <a:latin typeface="Arial"/>
              <a:ea typeface="Arial"/>
              <a:cs typeface="Arial"/>
              <a:sym typeface="Arial"/>
            </a:endParaRPr>
          </a:p>
        </p:txBody>
      </p:sp>
      <p:sp>
        <p:nvSpPr>
          <p:cNvPr id="339" name="Google Shape;339;p40"/>
          <p:cNvSpPr/>
          <p:nvPr/>
        </p:nvSpPr>
        <p:spPr>
          <a:xfrm>
            <a:off x="2743200" y="4268951"/>
            <a:ext cx="13411200" cy="1975496"/>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lang="en-US" sz="8000">
                <a:solidFill>
                  <a:srgbClr val="8BD34E"/>
                </a:solidFill>
                <a:latin typeface="Bebas Neue"/>
                <a:ea typeface="Bebas Neue"/>
                <a:cs typeface="Bebas Neue"/>
                <a:sym typeface="Bebas Neue"/>
              </a:rPr>
              <a:t>Flight Fare Prediction project</a:t>
            </a:r>
            <a:endParaRPr/>
          </a:p>
        </p:txBody>
      </p:sp>
      <p:sp>
        <p:nvSpPr>
          <p:cNvPr id="340" name="Google Shape;340;p40"/>
          <p:cNvSpPr/>
          <p:nvPr/>
        </p:nvSpPr>
        <p:spPr>
          <a:xfrm>
            <a:off x="5992596" y="887141"/>
            <a:ext cx="6912408" cy="28194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31843"/>
              </a:lnSpc>
              <a:spcBef>
                <a:spcPts val="0"/>
              </a:spcBef>
              <a:spcAft>
                <a:spcPts val="0"/>
              </a:spcAft>
              <a:buNone/>
            </a:pPr>
            <a:r>
              <a:rPr b="1" lang="en-US" sz="9600">
                <a:solidFill>
                  <a:srgbClr val="F4F4F4"/>
                </a:solidFill>
                <a:latin typeface="Bebas Neue"/>
                <a:ea typeface="Bebas Neue"/>
                <a:cs typeface="Bebas Neue"/>
                <a:sym typeface="Bebas Neue"/>
              </a:rPr>
              <a:t>Thank you</a:t>
            </a:r>
            <a:endParaRPr b="1" sz="800" u="none" strike="noStrike">
              <a:solidFill>
                <a:srgbClr val="F4F4F4"/>
              </a:solidFill>
              <a:latin typeface="Bebas Neue"/>
              <a:ea typeface="Bebas Neue"/>
              <a:cs typeface="Bebas Neue"/>
              <a:sym typeface="Bebas Neue"/>
            </a:endParaRPr>
          </a:p>
        </p:txBody>
      </p:sp>
      <p:sp>
        <p:nvSpPr>
          <p:cNvPr id="341" name="Google Shape;341;p40"/>
          <p:cNvSpPr/>
          <p:nvPr/>
        </p:nvSpPr>
        <p:spPr>
          <a:xfrm>
            <a:off x="176579" y="-529903"/>
            <a:ext cx="3962400" cy="3886200"/>
          </a:xfrm>
          <a:prstGeom prst="ellipse">
            <a:avLst/>
          </a:prstGeom>
          <a:solidFill>
            <a:schemeClr val="l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2" name="Google Shape;342;p40"/>
          <p:cNvPicPr preferRelativeResize="0"/>
          <p:nvPr/>
        </p:nvPicPr>
        <p:blipFill rotWithShape="1">
          <a:blip r:embed="rId4">
            <a:alphaModFix/>
          </a:blip>
          <a:srcRect b="0" l="0" r="0" t="0"/>
          <a:stretch/>
        </p:blipFill>
        <p:spPr>
          <a:xfrm>
            <a:off x="-179021" y="-923603"/>
            <a:ext cx="4673600" cy="4673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109" name="Shape 109"/>
        <p:cNvGrpSpPr/>
        <p:nvPr/>
      </p:nvGrpSpPr>
      <p:grpSpPr>
        <a:xfrm>
          <a:off x="0" y="0"/>
          <a:ext cx="0" cy="0"/>
          <a:chOff x="0" y="0"/>
          <a:chExt cx="0" cy="0"/>
        </a:xfrm>
      </p:grpSpPr>
      <p:sp>
        <p:nvSpPr>
          <p:cNvPr id="110" name="Google Shape;110;p15"/>
          <p:cNvSpPr/>
          <p:nvPr/>
        </p:nvSpPr>
        <p:spPr>
          <a:xfrm>
            <a:off x="0" y="-1582597"/>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29000"/>
            </a:blip>
            <a:stretch>
              <a:fillRect b="0" l="0" r="0" t="0"/>
            </a:stretch>
          </a:blipFill>
          <a:ln>
            <a:noFill/>
          </a:ln>
        </p:spPr>
      </p:sp>
      <p:sp>
        <p:nvSpPr>
          <p:cNvPr id="111" name="Google Shape;111;p15"/>
          <p:cNvSpPr txBox="1"/>
          <p:nvPr/>
        </p:nvSpPr>
        <p:spPr>
          <a:xfrm>
            <a:off x="964630" y="2852057"/>
            <a:ext cx="1646273" cy="4371193"/>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32709" u="none" cap="none" strike="noStrike">
                <a:solidFill>
                  <a:srgbClr val="8BD34E"/>
                </a:solidFill>
                <a:latin typeface="Bebas Neue"/>
                <a:ea typeface="Bebas Neue"/>
                <a:cs typeface="Bebas Neue"/>
                <a:sym typeface="Bebas Neue"/>
              </a:rPr>
              <a:t>1</a:t>
            </a:r>
            <a:endParaRPr/>
          </a:p>
        </p:txBody>
      </p:sp>
      <p:sp>
        <p:nvSpPr>
          <p:cNvPr id="112" name="Google Shape;112;p15"/>
          <p:cNvSpPr txBox="1"/>
          <p:nvPr/>
        </p:nvSpPr>
        <p:spPr>
          <a:xfrm>
            <a:off x="1787767" y="6426639"/>
            <a:ext cx="7659441" cy="2410021"/>
          </a:xfrm>
          <a:prstGeom prst="rect">
            <a:avLst/>
          </a:prstGeom>
          <a:noFill/>
          <a:ln>
            <a:noFill/>
          </a:ln>
        </p:spPr>
        <p:txBody>
          <a:bodyPr anchorCtr="0" anchor="t" bIns="0" lIns="0" spcFirstLastPara="1" rIns="0" wrap="square" tIns="0">
            <a:spAutoFit/>
          </a:bodyPr>
          <a:lstStyle/>
          <a:p>
            <a:pPr indent="0" lvl="0" marL="0" marR="0" rtl="0" algn="l">
              <a:lnSpc>
                <a:spcPct val="89995"/>
              </a:lnSpc>
              <a:spcBef>
                <a:spcPts val="0"/>
              </a:spcBef>
              <a:spcAft>
                <a:spcPts val="0"/>
              </a:spcAft>
              <a:buNone/>
            </a:pPr>
            <a:r>
              <a:rPr b="1" i="0" lang="en-US" sz="10005" u="none" cap="none" strike="noStrike">
                <a:solidFill>
                  <a:srgbClr val="8BD34E"/>
                </a:solidFill>
                <a:latin typeface="Bebas Neue"/>
                <a:ea typeface="Bebas Neue"/>
                <a:cs typeface="Bebas Neue"/>
                <a:sym typeface="Bebas Neue"/>
              </a:rPr>
              <a:t>Introduction and Project Overview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116" name="Shape 116"/>
        <p:cNvGrpSpPr/>
        <p:nvPr/>
      </p:nvGrpSpPr>
      <p:grpSpPr>
        <a:xfrm>
          <a:off x="0" y="0"/>
          <a:ext cx="0" cy="0"/>
          <a:chOff x="0" y="0"/>
          <a:chExt cx="0" cy="0"/>
        </a:xfrm>
      </p:grpSpPr>
      <p:sp>
        <p:nvSpPr>
          <p:cNvPr id="117" name="Google Shape;117;p16"/>
          <p:cNvSpPr/>
          <p:nvPr/>
        </p:nvSpPr>
        <p:spPr>
          <a:xfrm>
            <a:off x="-153225" y="0"/>
            <a:ext cx="18594449" cy="12396299"/>
          </a:xfrm>
          <a:custGeom>
            <a:rect b="b" l="l" r="r" t="t"/>
            <a:pathLst>
              <a:path extrusionOk="0" h="12396299" w="18594449">
                <a:moveTo>
                  <a:pt x="0" y="0"/>
                </a:moveTo>
                <a:lnTo>
                  <a:pt x="18594450" y="0"/>
                </a:lnTo>
                <a:lnTo>
                  <a:pt x="18594450" y="12396299"/>
                </a:lnTo>
                <a:lnTo>
                  <a:pt x="0" y="12396299"/>
                </a:lnTo>
                <a:lnTo>
                  <a:pt x="0" y="0"/>
                </a:lnTo>
                <a:close/>
              </a:path>
            </a:pathLst>
          </a:custGeom>
          <a:blipFill rotWithShape="1">
            <a:blip r:embed="rId3">
              <a:alphaModFix/>
            </a:blip>
            <a:stretch>
              <a:fillRect b="0" l="0" r="0" t="0"/>
            </a:stretch>
          </a:blipFill>
          <a:ln>
            <a:noFill/>
          </a:ln>
        </p:spPr>
      </p:sp>
      <p:grpSp>
        <p:nvGrpSpPr>
          <p:cNvPr id="118" name="Google Shape;118;p16"/>
          <p:cNvGrpSpPr/>
          <p:nvPr/>
        </p:nvGrpSpPr>
        <p:grpSpPr>
          <a:xfrm>
            <a:off x="-153225" y="1549291"/>
            <a:ext cx="18594449" cy="10847008"/>
            <a:chOff x="0" y="-47625"/>
            <a:chExt cx="4988382" cy="1686890"/>
          </a:xfrm>
        </p:grpSpPr>
        <p:sp>
          <p:nvSpPr>
            <p:cNvPr id="119" name="Google Shape;119;p16"/>
            <p:cNvSpPr/>
            <p:nvPr/>
          </p:nvSpPr>
          <p:spPr>
            <a:xfrm>
              <a:off x="0" y="0"/>
              <a:ext cx="4988382" cy="1639265"/>
            </a:xfrm>
            <a:custGeom>
              <a:rect b="b" l="l" r="r" t="t"/>
              <a:pathLst>
                <a:path extrusionOk="0" h="1490133" w="4988382">
                  <a:moveTo>
                    <a:pt x="0" y="0"/>
                  </a:moveTo>
                  <a:lnTo>
                    <a:pt x="4988382" y="0"/>
                  </a:lnTo>
                  <a:lnTo>
                    <a:pt x="4988382" y="1490133"/>
                  </a:lnTo>
                  <a:lnTo>
                    <a:pt x="0" y="1490133"/>
                  </a:lnTo>
                  <a:close/>
                </a:path>
              </a:pathLst>
            </a:custGeom>
            <a:solidFill>
              <a:srgbClr val="0F161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16"/>
            <p:cNvSpPr txBox="1"/>
            <p:nvPr/>
          </p:nvSpPr>
          <p:spPr>
            <a:xfrm>
              <a:off x="0" y="-47625"/>
              <a:ext cx="4988382" cy="1537758"/>
            </a:xfrm>
            <a:prstGeom prst="rect">
              <a:avLst/>
            </a:prstGeom>
            <a:noFill/>
            <a:ln>
              <a:noFill/>
            </a:ln>
          </p:spPr>
          <p:txBody>
            <a:bodyPr anchorCtr="0" anchor="ctr" bIns="50800" lIns="50800" spcFirstLastPara="1" rIns="50800" wrap="square" tIns="50800">
              <a:noAutofit/>
            </a:bodyPr>
            <a:lstStyle/>
            <a:p>
              <a:pPr indent="0" lvl="0" marL="0" marR="0" rtl="0" algn="ctr">
                <a:lnSpc>
                  <a:spcPct val="173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1" name="Google Shape;121;p16"/>
          <p:cNvSpPr txBox="1"/>
          <p:nvPr/>
        </p:nvSpPr>
        <p:spPr>
          <a:xfrm>
            <a:off x="1167186" y="2702402"/>
            <a:ext cx="5501060" cy="9233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200">
                <a:solidFill>
                  <a:srgbClr val="8BD34E"/>
                </a:solidFill>
                <a:latin typeface="Bebas Neue"/>
                <a:ea typeface="Bebas Neue"/>
                <a:cs typeface="Bebas Neue"/>
                <a:sym typeface="Bebas Neue"/>
              </a:rPr>
              <a:t>Dataset source:</a:t>
            </a:r>
            <a:endParaRPr b="1" sz="7200" u="none" strike="noStrike">
              <a:solidFill>
                <a:srgbClr val="8BD34E"/>
              </a:solidFill>
              <a:latin typeface="Bebas Neue"/>
              <a:ea typeface="Bebas Neue"/>
              <a:cs typeface="Bebas Neue"/>
              <a:sym typeface="Bebas Neue"/>
            </a:endParaRPr>
          </a:p>
        </p:txBody>
      </p:sp>
      <p:sp>
        <p:nvSpPr>
          <p:cNvPr id="122" name="Google Shape;122;p16"/>
          <p:cNvSpPr txBox="1"/>
          <p:nvPr/>
        </p:nvSpPr>
        <p:spPr>
          <a:xfrm>
            <a:off x="1129086" y="932200"/>
            <a:ext cx="5501060" cy="184665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200" u="none" strike="noStrike">
                <a:solidFill>
                  <a:srgbClr val="8BD34E"/>
                </a:solidFill>
                <a:latin typeface="Bebas Neue"/>
                <a:ea typeface="Bebas Neue"/>
                <a:cs typeface="Bebas Neue"/>
                <a:sym typeface="Bebas Neue"/>
              </a:rPr>
              <a:t>Objective:</a:t>
            </a:r>
            <a:endParaRPr/>
          </a:p>
          <a:p>
            <a:pPr indent="0" lvl="0" marL="0" marR="0" rtl="0" algn="l">
              <a:lnSpc>
                <a:spcPct val="100000"/>
              </a:lnSpc>
              <a:spcBef>
                <a:spcPts val="0"/>
              </a:spcBef>
              <a:spcAft>
                <a:spcPts val="0"/>
              </a:spcAft>
              <a:buNone/>
            </a:pPr>
            <a:r>
              <a:rPr b="1" lang="en-US" sz="7200">
                <a:solidFill>
                  <a:srgbClr val="8BD34E"/>
                </a:solidFill>
                <a:latin typeface="Bebas Neue"/>
                <a:ea typeface="Bebas Neue"/>
                <a:cs typeface="Bebas Neue"/>
                <a:sym typeface="Bebas Neue"/>
              </a:rPr>
              <a:t> </a:t>
            </a:r>
            <a:endParaRPr b="1" sz="7200" u="none" strike="noStrike">
              <a:solidFill>
                <a:srgbClr val="8BD34E"/>
              </a:solidFill>
              <a:latin typeface="Bebas Neue"/>
              <a:ea typeface="Bebas Neue"/>
              <a:cs typeface="Bebas Neue"/>
              <a:sym typeface="Bebas Neue"/>
            </a:endParaRPr>
          </a:p>
        </p:txBody>
      </p:sp>
      <p:sp>
        <p:nvSpPr>
          <p:cNvPr id="123" name="Google Shape;123;p16"/>
          <p:cNvSpPr txBox="1"/>
          <p:nvPr/>
        </p:nvSpPr>
        <p:spPr>
          <a:xfrm>
            <a:off x="1174833" y="1944467"/>
            <a:ext cx="9771900" cy="400200"/>
          </a:xfrm>
          <a:prstGeom prst="rect">
            <a:avLst/>
          </a:prstGeom>
          <a:no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rPr b="1" lang="en-US" sz="2600" u="none" strike="noStrike">
                <a:solidFill>
                  <a:srgbClr val="F4F4F4"/>
                </a:solidFill>
                <a:latin typeface="Arial"/>
                <a:ea typeface="Arial"/>
                <a:cs typeface="Arial"/>
                <a:sym typeface="Arial"/>
              </a:rPr>
              <a:t>To Predict flight fares based on given parameters.</a:t>
            </a:r>
            <a:endParaRPr b="1"/>
          </a:p>
        </p:txBody>
      </p:sp>
      <p:sp>
        <p:nvSpPr>
          <p:cNvPr id="124" name="Google Shape;124;p16"/>
          <p:cNvSpPr txBox="1"/>
          <p:nvPr/>
        </p:nvSpPr>
        <p:spPr>
          <a:xfrm>
            <a:off x="1174833" y="3711059"/>
            <a:ext cx="7969200" cy="68649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lang="en-US" sz="2800" u="none" strike="noStrike">
                <a:solidFill>
                  <a:schemeClr val="lt1"/>
                </a:solidFill>
                <a:latin typeface="Calibri"/>
                <a:ea typeface="Calibri"/>
                <a:cs typeface="Calibri"/>
                <a:sym typeface="Calibri"/>
              </a:rPr>
              <a:t>Contains 10,000+ flight records.</a:t>
            </a:r>
            <a:endParaRPr b="1" sz="1600"/>
          </a:p>
          <a:p>
            <a:pPr indent="0" lvl="0" marL="0" marR="0" rtl="0" algn="just">
              <a:lnSpc>
                <a:spcPct val="100000"/>
              </a:lnSpc>
              <a:spcBef>
                <a:spcPts val="0"/>
              </a:spcBef>
              <a:spcAft>
                <a:spcPts val="0"/>
              </a:spcAft>
              <a:buNone/>
            </a:pPr>
            <a:r>
              <a:rPr b="1" i="0" lang="en-US" sz="3000" u="none" strike="noStrike">
                <a:solidFill>
                  <a:schemeClr val="lt1"/>
                </a:solidFill>
                <a:latin typeface="Calibri"/>
                <a:ea typeface="Calibri"/>
                <a:cs typeface="Calibri"/>
                <a:sym typeface="Calibri"/>
              </a:rPr>
              <a:t>The dataset focuses on predicting flight fares based on various attributes related to flight details. It contains over 10,000 records with features like the airline name, journey date, source and destination cities, total stops, route, departure and arrival times, and the ticket price (target variable). The data includes both numerical and categorical variables, with some missing values and data type inconsistencies that need preprocessing. This dataset is ideal for exploring relationships between flight characteristics and ticket prices, enabling predictive modeling for fare estimation.</a:t>
            </a:r>
            <a:endParaRPr b="1" sz="1600"/>
          </a:p>
          <a:p>
            <a:pPr indent="0" lvl="0" marL="0" marR="0" rtl="0" algn="just">
              <a:lnSpc>
                <a:spcPct val="100000"/>
              </a:lnSpc>
              <a:spcBef>
                <a:spcPts val="0"/>
              </a:spcBef>
              <a:spcAft>
                <a:spcPts val="0"/>
              </a:spcAft>
              <a:buNone/>
            </a:pPr>
            <a:r>
              <a:t/>
            </a:r>
            <a:endParaRPr b="1" sz="2800" u="none" strike="noStrike">
              <a:solidFill>
                <a:schemeClr val="lt1"/>
              </a:solidFill>
              <a:latin typeface="Calibri"/>
              <a:ea typeface="Calibri"/>
              <a:cs typeface="Calibri"/>
              <a:sym typeface="Calibri"/>
            </a:endParaRPr>
          </a:p>
        </p:txBody>
      </p:sp>
      <p:sp>
        <p:nvSpPr>
          <p:cNvPr id="125" name="Google Shape;125;p16"/>
          <p:cNvSpPr/>
          <p:nvPr/>
        </p:nvSpPr>
        <p:spPr>
          <a:xfrm>
            <a:off x="4374261" y="-1114113"/>
            <a:ext cx="19570928" cy="13047285"/>
          </a:xfrm>
          <a:custGeom>
            <a:rect b="b" l="l" r="r" t="t"/>
            <a:pathLst>
              <a:path extrusionOk="0" h="13047285" w="19570928">
                <a:moveTo>
                  <a:pt x="0" y="0"/>
                </a:moveTo>
                <a:lnTo>
                  <a:pt x="19570928" y="0"/>
                </a:lnTo>
                <a:lnTo>
                  <a:pt x="19570928" y="13047286"/>
                </a:lnTo>
                <a:lnTo>
                  <a:pt x="0" y="1304728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129" name="Shape 129"/>
        <p:cNvGrpSpPr/>
        <p:nvPr/>
      </p:nvGrpSpPr>
      <p:grpSpPr>
        <a:xfrm>
          <a:off x="0" y="0"/>
          <a:ext cx="0" cy="0"/>
          <a:chOff x="0" y="0"/>
          <a:chExt cx="0" cy="0"/>
        </a:xfrm>
      </p:grpSpPr>
      <p:sp>
        <p:nvSpPr>
          <p:cNvPr id="130" name="Google Shape;130;p17"/>
          <p:cNvSpPr/>
          <p:nvPr/>
        </p:nvSpPr>
        <p:spPr>
          <a:xfrm>
            <a:off x="0" y="0"/>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13000"/>
            </a:blip>
            <a:stretch>
              <a:fillRect b="0" l="0" r="0" t="0"/>
            </a:stretch>
          </a:blipFill>
          <a:ln>
            <a:noFill/>
          </a:ln>
        </p:spPr>
      </p:sp>
      <p:sp>
        <p:nvSpPr>
          <p:cNvPr id="131" name="Google Shape;131;p17"/>
          <p:cNvSpPr txBox="1"/>
          <p:nvPr/>
        </p:nvSpPr>
        <p:spPr>
          <a:xfrm>
            <a:off x="1028700" y="1563201"/>
            <a:ext cx="11105406" cy="9233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200" u="none" strike="noStrike">
                <a:solidFill>
                  <a:srgbClr val="8BD34E"/>
                </a:solidFill>
                <a:latin typeface="Bebas Neue"/>
                <a:ea typeface="Bebas Neue"/>
                <a:cs typeface="Bebas Neue"/>
                <a:sym typeface="Bebas Neue"/>
              </a:rPr>
              <a:t>Dataset overview</a:t>
            </a:r>
            <a:endParaRPr/>
          </a:p>
        </p:txBody>
      </p:sp>
      <p:pic>
        <p:nvPicPr>
          <p:cNvPr id="132" name="Google Shape;132;p17"/>
          <p:cNvPicPr preferRelativeResize="0"/>
          <p:nvPr/>
        </p:nvPicPr>
        <p:blipFill rotWithShape="1">
          <a:blip r:embed="rId4">
            <a:alphaModFix/>
          </a:blip>
          <a:srcRect b="0" l="0" r="0" t="0"/>
          <a:stretch/>
        </p:blipFill>
        <p:spPr>
          <a:xfrm>
            <a:off x="1371600" y="3282948"/>
            <a:ext cx="7772400" cy="4711074"/>
          </a:xfrm>
          <a:prstGeom prst="rect">
            <a:avLst/>
          </a:prstGeom>
          <a:noFill/>
          <a:ln>
            <a:noFill/>
          </a:ln>
        </p:spPr>
      </p:pic>
      <p:pic>
        <p:nvPicPr>
          <p:cNvPr id="133" name="Google Shape;133;p17"/>
          <p:cNvPicPr preferRelativeResize="0"/>
          <p:nvPr/>
        </p:nvPicPr>
        <p:blipFill rotWithShape="1">
          <a:blip r:embed="rId5">
            <a:alphaModFix/>
          </a:blip>
          <a:srcRect b="0" l="0" r="0" t="0"/>
          <a:stretch/>
        </p:blipFill>
        <p:spPr>
          <a:xfrm>
            <a:off x="9860275" y="2529778"/>
            <a:ext cx="7772401" cy="2356500"/>
          </a:xfrm>
          <a:prstGeom prst="rect">
            <a:avLst/>
          </a:prstGeom>
          <a:noFill/>
          <a:ln>
            <a:noFill/>
          </a:ln>
        </p:spPr>
      </p:pic>
      <p:pic>
        <p:nvPicPr>
          <p:cNvPr id="134" name="Google Shape;134;p17"/>
          <p:cNvPicPr preferRelativeResize="0"/>
          <p:nvPr/>
        </p:nvPicPr>
        <p:blipFill rotWithShape="1">
          <a:blip r:embed="rId6">
            <a:alphaModFix/>
          </a:blip>
          <a:srcRect b="0" l="0" r="0" t="0"/>
          <a:stretch/>
        </p:blipFill>
        <p:spPr>
          <a:xfrm>
            <a:off x="9860275" y="5400723"/>
            <a:ext cx="7772400" cy="3158675"/>
          </a:xfrm>
          <a:prstGeom prst="rect">
            <a:avLst/>
          </a:prstGeom>
          <a:noFill/>
          <a:ln>
            <a:noFill/>
          </a:ln>
        </p:spPr>
      </p:pic>
      <p:sp>
        <p:nvSpPr>
          <p:cNvPr id="135" name="Google Shape;135;p17"/>
          <p:cNvSpPr txBox="1"/>
          <p:nvPr/>
        </p:nvSpPr>
        <p:spPr>
          <a:xfrm>
            <a:off x="1028700" y="8381975"/>
            <a:ext cx="14488200" cy="2356500"/>
          </a:xfrm>
          <a:prstGeom prst="rect">
            <a:avLst/>
          </a:prstGeom>
          <a:noFill/>
          <a:ln>
            <a:noFill/>
          </a:ln>
        </p:spPr>
        <p:txBody>
          <a:bodyPr anchorCtr="0" anchor="t" bIns="91425" lIns="91425" spcFirstLastPara="1" rIns="91425" wrap="square" tIns="91425">
            <a:spAutoFit/>
          </a:bodyPr>
          <a:lstStyle/>
          <a:p>
            <a:pPr indent="0" lvl="0" marL="0" rtl="0" algn="l">
              <a:lnSpc>
                <a:spcPct val="170000"/>
              </a:lnSpc>
              <a:spcBef>
                <a:spcPts val="0"/>
              </a:spcBef>
              <a:spcAft>
                <a:spcPts val="0"/>
              </a:spcAft>
              <a:buNone/>
            </a:pPr>
            <a:r>
              <a:rPr b="1" lang="en-US" sz="2650">
                <a:solidFill>
                  <a:schemeClr val="lt1"/>
                </a:solidFill>
                <a:highlight>
                  <a:schemeClr val="dk1"/>
                </a:highlight>
                <a:latin typeface="Roboto Mono"/>
                <a:ea typeface="Roboto Mono"/>
                <a:cs typeface="Roboto Mono"/>
                <a:sym typeface="Roboto Mono"/>
              </a:rPr>
              <a:t>Dataset Link :-</a:t>
            </a:r>
            <a:endParaRPr b="1" sz="2650">
              <a:solidFill>
                <a:schemeClr val="lt1"/>
              </a:solidFill>
              <a:highlight>
                <a:schemeClr val="dk1"/>
              </a:highlight>
              <a:latin typeface="Roboto Mono"/>
              <a:ea typeface="Roboto Mono"/>
              <a:cs typeface="Roboto Mono"/>
              <a:sym typeface="Roboto Mono"/>
            </a:endParaRPr>
          </a:p>
          <a:p>
            <a:pPr indent="0" lvl="0" marL="0" rtl="0" algn="l">
              <a:lnSpc>
                <a:spcPct val="170000"/>
              </a:lnSpc>
              <a:spcBef>
                <a:spcPts val="0"/>
              </a:spcBef>
              <a:spcAft>
                <a:spcPts val="0"/>
              </a:spcAft>
              <a:buNone/>
            </a:pPr>
            <a:r>
              <a:rPr b="1" lang="en-US" sz="2650">
                <a:solidFill>
                  <a:schemeClr val="lt1"/>
                </a:solidFill>
                <a:highlight>
                  <a:schemeClr val="dk1"/>
                </a:highlight>
                <a:latin typeface="Roboto Mono"/>
                <a:ea typeface="Roboto Mono"/>
                <a:cs typeface="Roboto Mono"/>
                <a:sym typeface="Roboto Mono"/>
              </a:rPr>
              <a:t>"/kaggle/input/flight-price-prediction-dataset/Data_Train.xlsx"</a:t>
            </a:r>
            <a:endParaRPr b="1" sz="2650">
              <a:solidFill>
                <a:schemeClr val="lt1"/>
              </a:solidFill>
              <a:highlight>
                <a:schemeClr val="dk1"/>
              </a:highlight>
              <a:latin typeface="Roboto Mono"/>
              <a:ea typeface="Roboto Mono"/>
              <a:cs typeface="Roboto Mono"/>
              <a:sym typeface="Roboto Mono"/>
            </a:endParaRPr>
          </a:p>
          <a:p>
            <a:pPr indent="0" lvl="0" marL="0" rtl="0" algn="l">
              <a:spcBef>
                <a:spcPts val="0"/>
              </a:spcBef>
              <a:spcAft>
                <a:spcPts val="0"/>
              </a:spcAft>
              <a:buNone/>
            </a:pPr>
            <a:r>
              <a:t/>
            </a:r>
            <a:endParaRPr b="1" sz="5100">
              <a:solidFill>
                <a:schemeClr val="lt1"/>
              </a:solidFill>
              <a:highlight>
                <a:schemeClr val="dk1"/>
              </a:highlight>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139" name="Shape 139"/>
        <p:cNvGrpSpPr/>
        <p:nvPr/>
      </p:nvGrpSpPr>
      <p:grpSpPr>
        <a:xfrm>
          <a:off x="0" y="0"/>
          <a:ext cx="0" cy="0"/>
          <a:chOff x="0" y="0"/>
          <a:chExt cx="0" cy="0"/>
        </a:xfrm>
      </p:grpSpPr>
      <p:sp>
        <p:nvSpPr>
          <p:cNvPr id="140" name="Google Shape;140;p18"/>
          <p:cNvSpPr/>
          <p:nvPr/>
        </p:nvSpPr>
        <p:spPr>
          <a:xfrm>
            <a:off x="0" y="0"/>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13000"/>
            </a:blip>
            <a:stretch>
              <a:fillRect b="0" l="0" r="0" t="0"/>
            </a:stretch>
          </a:blipFill>
          <a:ln>
            <a:noFill/>
          </a:ln>
        </p:spPr>
      </p:sp>
      <p:sp>
        <p:nvSpPr>
          <p:cNvPr id="141" name="Google Shape;141;p18"/>
          <p:cNvSpPr txBox="1"/>
          <p:nvPr/>
        </p:nvSpPr>
        <p:spPr>
          <a:xfrm>
            <a:off x="1028700" y="1563201"/>
            <a:ext cx="11705258" cy="9233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200">
                <a:solidFill>
                  <a:srgbClr val="8BD34E"/>
                </a:solidFill>
                <a:latin typeface="Bebas Neue"/>
                <a:ea typeface="Bebas Neue"/>
                <a:cs typeface="Bebas Neue"/>
                <a:sym typeface="Bebas Neue"/>
              </a:rPr>
              <a:t>Inferences from the dataset</a:t>
            </a:r>
            <a:endParaRPr/>
          </a:p>
        </p:txBody>
      </p:sp>
      <p:sp>
        <p:nvSpPr>
          <p:cNvPr id="142" name="Google Shape;142;p18"/>
          <p:cNvSpPr txBox="1"/>
          <p:nvPr/>
        </p:nvSpPr>
        <p:spPr>
          <a:xfrm>
            <a:off x="1043940" y="3004750"/>
            <a:ext cx="7969200" cy="4800000"/>
          </a:xfrm>
          <a:prstGeom prst="rect">
            <a:avLst/>
          </a:prstGeom>
          <a:noFill/>
          <a:ln>
            <a:noFill/>
          </a:ln>
        </p:spPr>
        <p:txBody>
          <a:bodyPr anchorCtr="0" anchor="t" bIns="0" lIns="0" spcFirstLastPara="1" rIns="0" wrap="square" tIns="0">
            <a:spAutoFit/>
          </a:bodyPr>
          <a:lstStyle/>
          <a:p>
            <a:pPr indent="-501650" lvl="0" marL="457200" marR="0" rtl="0" algn="l">
              <a:lnSpc>
                <a:spcPct val="169000"/>
              </a:lnSpc>
              <a:spcBef>
                <a:spcPts val="0"/>
              </a:spcBef>
              <a:spcAft>
                <a:spcPts val="0"/>
              </a:spcAft>
              <a:buClr>
                <a:schemeClr val="lt1"/>
              </a:buClr>
              <a:buSzPts val="3300"/>
              <a:buChar char="•"/>
            </a:pPr>
            <a:r>
              <a:rPr b="1" lang="en-US" sz="3300" u="none" strike="noStrike">
                <a:solidFill>
                  <a:schemeClr val="lt1"/>
                </a:solidFill>
                <a:latin typeface="Calibri"/>
                <a:ea typeface="Calibri"/>
                <a:cs typeface="Calibri"/>
                <a:sym typeface="Calibri"/>
              </a:rPr>
              <a:t>Popular airlines: Jet Airways have the highest frequency</a:t>
            </a:r>
            <a:endParaRPr b="1" sz="2100"/>
          </a:p>
          <a:p>
            <a:pPr indent="-501650" lvl="0" marL="457200" marR="0" rtl="0" algn="l">
              <a:lnSpc>
                <a:spcPct val="169000"/>
              </a:lnSpc>
              <a:spcBef>
                <a:spcPts val="0"/>
              </a:spcBef>
              <a:spcAft>
                <a:spcPts val="0"/>
              </a:spcAft>
              <a:buClr>
                <a:schemeClr val="lt1"/>
              </a:buClr>
              <a:buSzPts val="3300"/>
              <a:buChar char="•"/>
            </a:pPr>
            <a:r>
              <a:rPr b="1" lang="en-US" sz="3300">
                <a:solidFill>
                  <a:schemeClr val="lt1"/>
                </a:solidFill>
                <a:latin typeface="Calibri"/>
                <a:ea typeface="Calibri"/>
                <a:cs typeface="Calibri"/>
                <a:sym typeface="Calibri"/>
              </a:rPr>
              <a:t>High fares are associated with premium airlines like Jet Airways.</a:t>
            </a:r>
            <a:endParaRPr b="1" sz="2100"/>
          </a:p>
          <a:p>
            <a:pPr indent="-501650" lvl="0" marL="457200" marR="0" rtl="0" algn="l">
              <a:lnSpc>
                <a:spcPct val="169000"/>
              </a:lnSpc>
              <a:spcBef>
                <a:spcPts val="0"/>
              </a:spcBef>
              <a:spcAft>
                <a:spcPts val="0"/>
              </a:spcAft>
              <a:buClr>
                <a:schemeClr val="lt1"/>
              </a:buClr>
              <a:buSzPts val="3300"/>
              <a:buChar char="•"/>
            </a:pPr>
            <a:r>
              <a:rPr b="1" lang="en-US" sz="3300" u="none" strike="noStrike">
                <a:solidFill>
                  <a:schemeClr val="lt1"/>
                </a:solidFill>
                <a:latin typeface="Calibri"/>
                <a:ea typeface="Calibri"/>
                <a:cs typeface="Calibri"/>
                <a:sym typeface="Calibri"/>
              </a:rPr>
              <a:t>Stops significantly im</a:t>
            </a:r>
            <a:r>
              <a:rPr b="1" lang="en-US" sz="3300">
                <a:solidFill>
                  <a:schemeClr val="lt1"/>
                </a:solidFill>
                <a:latin typeface="Calibri"/>
                <a:ea typeface="Calibri"/>
                <a:cs typeface="Calibri"/>
                <a:sym typeface="Calibri"/>
              </a:rPr>
              <a:t>pact fares fewer stops mean higher prices </a:t>
            </a:r>
            <a:endParaRPr b="1" sz="3300" u="none" strike="noStrike">
              <a:solidFill>
                <a:schemeClr val="lt1"/>
              </a:solidFill>
              <a:latin typeface="Calibri"/>
              <a:ea typeface="Calibri"/>
              <a:cs typeface="Calibri"/>
              <a:sym typeface="Calibri"/>
            </a:endParaRPr>
          </a:p>
        </p:txBody>
      </p:sp>
      <p:sp>
        <p:nvSpPr>
          <p:cNvPr id="143" name="Google Shape;143;p18"/>
          <p:cNvSpPr/>
          <p:nvPr/>
        </p:nvSpPr>
        <p:spPr>
          <a:xfrm>
            <a:off x="9393207" y="2927121"/>
            <a:ext cx="11039819" cy="7359879"/>
          </a:xfrm>
          <a:custGeom>
            <a:rect b="b" l="l" r="r" t="t"/>
            <a:pathLst>
              <a:path extrusionOk="0" h="7359879" w="11039819">
                <a:moveTo>
                  <a:pt x="0" y="0"/>
                </a:moveTo>
                <a:lnTo>
                  <a:pt x="11039819" y="0"/>
                </a:lnTo>
                <a:lnTo>
                  <a:pt x="11039819" y="7359879"/>
                </a:lnTo>
                <a:lnTo>
                  <a:pt x="0" y="7359879"/>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147" name="Shape 147"/>
        <p:cNvGrpSpPr/>
        <p:nvPr/>
      </p:nvGrpSpPr>
      <p:grpSpPr>
        <a:xfrm>
          <a:off x="0" y="0"/>
          <a:ext cx="0" cy="0"/>
          <a:chOff x="0" y="0"/>
          <a:chExt cx="0" cy="0"/>
        </a:xfrm>
      </p:grpSpPr>
      <p:sp>
        <p:nvSpPr>
          <p:cNvPr id="148" name="Google Shape;148;p19"/>
          <p:cNvSpPr/>
          <p:nvPr/>
        </p:nvSpPr>
        <p:spPr>
          <a:xfrm>
            <a:off x="0" y="-1582597"/>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29000"/>
            </a:blip>
            <a:stretch>
              <a:fillRect b="0" l="0" r="0" t="0"/>
            </a:stretch>
          </a:blipFill>
          <a:ln>
            <a:noFill/>
          </a:ln>
        </p:spPr>
      </p:sp>
      <p:sp>
        <p:nvSpPr>
          <p:cNvPr id="149" name="Google Shape;149;p19"/>
          <p:cNvSpPr txBox="1"/>
          <p:nvPr/>
        </p:nvSpPr>
        <p:spPr>
          <a:xfrm>
            <a:off x="1787767" y="6426639"/>
            <a:ext cx="7659441" cy="2308324"/>
          </a:xfrm>
          <a:prstGeom prst="rect">
            <a:avLst/>
          </a:prstGeom>
          <a:noFill/>
          <a:ln>
            <a:noFill/>
          </a:ln>
        </p:spPr>
        <p:txBody>
          <a:bodyPr anchorCtr="0" anchor="t" bIns="0" lIns="0" spcFirstLastPara="1" rIns="0" wrap="square" tIns="0">
            <a:spAutoFit/>
          </a:bodyPr>
          <a:lstStyle/>
          <a:p>
            <a:pPr indent="0" lvl="0" marL="0" marR="0" rtl="0" algn="l">
              <a:lnSpc>
                <a:spcPct val="89995"/>
              </a:lnSpc>
              <a:spcBef>
                <a:spcPts val="0"/>
              </a:spcBef>
              <a:spcAft>
                <a:spcPts val="0"/>
              </a:spcAft>
              <a:buNone/>
            </a:pPr>
            <a:r>
              <a:rPr b="1" lang="en-US" sz="10005">
                <a:solidFill>
                  <a:srgbClr val="8BD34E"/>
                </a:solidFill>
                <a:latin typeface="Bebas Neue"/>
                <a:ea typeface="Bebas Neue"/>
                <a:cs typeface="Bebas Neue"/>
                <a:sym typeface="Bebas Neue"/>
              </a:rPr>
              <a:t>EDA</a:t>
            </a:r>
            <a:endParaRPr/>
          </a:p>
          <a:p>
            <a:pPr indent="0" lvl="0" marL="0" marR="0" rtl="0" algn="l">
              <a:lnSpc>
                <a:spcPct val="89995"/>
              </a:lnSpc>
              <a:spcBef>
                <a:spcPts val="0"/>
              </a:spcBef>
              <a:spcAft>
                <a:spcPts val="0"/>
              </a:spcAft>
              <a:buNone/>
            </a:pPr>
            <a:r>
              <a:t/>
            </a:r>
            <a:endParaRPr b="1" sz="10005">
              <a:solidFill>
                <a:srgbClr val="8BD34E"/>
              </a:solidFill>
              <a:latin typeface="Bebas Neue"/>
              <a:ea typeface="Bebas Neue"/>
              <a:cs typeface="Bebas Neue"/>
              <a:sym typeface="Bebas Neue"/>
            </a:endParaRPr>
          </a:p>
        </p:txBody>
      </p:sp>
      <p:sp>
        <p:nvSpPr>
          <p:cNvPr id="150" name="Google Shape;150;p19"/>
          <p:cNvSpPr txBox="1"/>
          <p:nvPr/>
        </p:nvSpPr>
        <p:spPr>
          <a:xfrm>
            <a:off x="1787767" y="2632606"/>
            <a:ext cx="1646273" cy="4371193"/>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lang="en-US" sz="32709">
                <a:solidFill>
                  <a:srgbClr val="8BD34E"/>
                </a:solidFill>
                <a:latin typeface="Bebas Neue"/>
                <a:ea typeface="Bebas Neue"/>
                <a:cs typeface="Bebas Neue"/>
                <a:sym typeface="Bebas Neue"/>
              </a:rPr>
              <a:t>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154" name="Shape 154"/>
        <p:cNvGrpSpPr/>
        <p:nvPr/>
      </p:nvGrpSpPr>
      <p:grpSpPr>
        <a:xfrm>
          <a:off x="0" y="0"/>
          <a:ext cx="0" cy="0"/>
          <a:chOff x="0" y="0"/>
          <a:chExt cx="0" cy="0"/>
        </a:xfrm>
      </p:grpSpPr>
      <p:sp>
        <p:nvSpPr>
          <p:cNvPr id="155" name="Google Shape;155;p20"/>
          <p:cNvSpPr/>
          <p:nvPr/>
        </p:nvSpPr>
        <p:spPr>
          <a:xfrm>
            <a:off x="0" y="0"/>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13000"/>
            </a:blip>
            <a:stretch>
              <a:fillRect b="0" l="0" r="0" t="0"/>
            </a:stretch>
          </a:blipFill>
          <a:ln>
            <a:noFill/>
          </a:ln>
        </p:spPr>
      </p:sp>
      <p:sp>
        <p:nvSpPr>
          <p:cNvPr id="156" name="Google Shape;156;p20"/>
          <p:cNvSpPr txBox="1"/>
          <p:nvPr/>
        </p:nvSpPr>
        <p:spPr>
          <a:xfrm>
            <a:off x="1028700" y="1563201"/>
            <a:ext cx="11705258" cy="9233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200">
                <a:solidFill>
                  <a:srgbClr val="8BD34E"/>
                </a:solidFill>
                <a:latin typeface="Bebas Neue"/>
                <a:ea typeface="Bebas Neue"/>
                <a:cs typeface="Bebas Neue"/>
                <a:sym typeface="Bebas Neue"/>
              </a:rPr>
              <a:t>Handling Missing values</a:t>
            </a:r>
            <a:endParaRPr/>
          </a:p>
        </p:txBody>
      </p:sp>
      <p:pic>
        <p:nvPicPr>
          <p:cNvPr id="157" name="Google Shape;157;p20"/>
          <p:cNvPicPr preferRelativeResize="0"/>
          <p:nvPr/>
        </p:nvPicPr>
        <p:blipFill rotWithShape="1">
          <a:blip r:embed="rId4">
            <a:alphaModFix/>
          </a:blip>
          <a:srcRect b="0" l="0" r="0" t="0"/>
          <a:stretch/>
        </p:blipFill>
        <p:spPr>
          <a:xfrm>
            <a:off x="1043940" y="2852281"/>
            <a:ext cx="13623624" cy="64874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1C"/>
        </a:solidFill>
      </p:bgPr>
    </p:bg>
    <p:spTree>
      <p:nvGrpSpPr>
        <p:cNvPr id="161" name="Shape 161"/>
        <p:cNvGrpSpPr/>
        <p:nvPr/>
      </p:nvGrpSpPr>
      <p:grpSpPr>
        <a:xfrm>
          <a:off x="0" y="0"/>
          <a:ext cx="0" cy="0"/>
          <a:chOff x="0" y="0"/>
          <a:chExt cx="0" cy="0"/>
        </a:xfrm>
      </p:grpSpPr>
      <p:sp>
        <p:nvSpPr>
          <p:cNvPr id="162" name="Google Shape;162;p21"/>
          <p:cNvSpPr/>
          <p:nvPr/>
        </p:nvSpPr>
        <p:spPr>
          <a:xfrm>
            <a:off x="0" y="0"/>
            <a:ext cx="18288000" cy="12192000"/>
          </a:xfrm>
          <a:custGeom>
            <a:rect b="b" l="l" r="r" t="t"/>
            <a:pathLst>
              <a:path extrusionOk="0" h="12192000" w="18288000">
                <a:moveTo>
                  <a:pt x="0" y="0"/>
                </a:moveTo>
                <a:lnTo>
                  <a:pt x="18288000" y="0"/>
                </a:lnTo>
                <a:lnTo>
                  <a:pt x="18288000" y="12192000"/>
                </a:lnTo>
                <a:lnTo>
                  <a:pt x="0" y="12192000"/>
                </a:lnTo>
                <a:lnTo>
                  <a:pt x="0" y="0"/>
                </a:lnTo>
                <a:close/>
              </a:path>
            </a:pathLst>
          </a:custGeom>
          <a:blipFill rotWithShape="1">
            <a:blip r:embed="rId3">
              <a:alphaModFix amt="13000"/>
            </a:blip>
            <a:stretch>
              <a:fillRect b="0" l="0" r="0" t="0"/>
            </a:stretch>
          </a:blipFill>
          <a:ln>
            <a:noFill/>
          </a:ln>
        </p:spPr>
      </p:sp>
      <p:sp>
        <p:nvSpPr>
          <p:cNvPr id="163" name="Google Shape;163;p21"/>
          <p:cNvSpPr txBox="1"/>
          <p:nvPr/>
        </p:nvSpPr>
        <p:spPr>
          <a:xfrm>
            <a:off x="1028700" y="1563201"/>
            <a:ext cx="9719221" cy="9233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200">
                <a:solidFill>
                  <a:srgbClr val="8BD34E"/>
                </a:solidFill>
                <a:latin typeface="Bebas Neue"/>
                <a:ea typeface="Bebas Neue"/>
                <a:cs typeface="Bebas Neue"/>
                <a:sym typeface="Bebas Neue"/>
              </a:rPr>
              <a:t>Feature Engineering </a:t>
            </a:r>
            <a:endParaRPr/>
          </a:p>
        </p:txBody>
      </p:sp>
      <p:sp>
        <p:nvSpPr>
          <p:cNvPr id="164" name="Google Shape;164;p21"/>
          <p:cNvSpPr txBox="1"/>
          <p:nvPr/>
        </p:nvSpPr>
        <p:spPr>
          <a:xfrm>
            <a:off x="1028700" y="2829554"/>
            <a:ext cx="16230600" cy="1939500"/>
          </a:xfrm>
          <a:prstGeom prst="rect">
            <a:avLst/>
          </a:prstGeom>
          <a:noFill/>
          <a:ln>
            <a:noFill/>
          </a:ln>
        </p:spPr>
        <p:txBody>
          <a:bodyPr anchorCtr="0" anchor="t" bIns="0" lIns="0" spcFirstLastPara="1" rIns="0" wrap="square" tIns="0">
            <a:spAutoFit/>
          </a:bodyPr>
          <a:lstStyle/>
          <a:p>
            <a:pPr indent="-114300" lvl="0" marL="0" marR="0" rtl="0" algn="l">
              <a:spcBef>
                <a:spcPts val="0"/>
              </a:spcBef>
              <a:spcAft>
                <a:spcPts val="0"/>
              </a:spcAft>
              <a:buClr>
                <a:schemeClr val="lt1"/>
              </a:buClr>
              <a:buSzPts val="1800"/>
              <a:buFont typeface="Arial"/>
              <a:buChar char="•"/>
            </a:pPr>
            <a:r>
              <a:rPr b="1" i="0" lang="en-US" sz="1800" u="none" strike="noStrike">
                <a:solidFill>
                  <a:schemeClr val="lt1"/>
                </a:solidFill>
                <a:latin typeface="Calibri"/>
                <a:ea typeface="Calibri"/>
                <a:cs typeface="Calibri"/>
                <a:sym typeface="Calibri"/>
              </a:rPr>
              <a:t>New Features Created</a:t>
            </a:r>
            <a:r>
              <a:rPr b="1" i="0" lang="en-US" sz="1800" u="none" strike="noStrike">
                <a:solidFill>
                  <a:schemeClr val="lt1"/>
                </a:solidFill>
                <a:latin typeface="Calibri"/>
                <a:ea typeface="Calibri"/>
                <a:cs typeface="Calibri"/>
                <a:sym typeface="Calibri"/>
              </a:rPr>
              <a:t>:</a:t>
            </a:r>
            <a:endParaRPr b="1"/>
          </a:p>
          <a:p>
            <a:pPr indent="-342900" lvl="1" marL="800100" marR="0" rtl="0" algn="l">
              <a:spcBef>
                <a:spcPts val="0"/>
              </a:spcBef>
              <a:spcAft>
                <a:spcPts val="0"/>
              </a:spcAft>
              <a:buClr>
                <a:schemeClr val="lt1"/>
              </a:buClr>
              <a:buSzPts val="1800"/>
              <a:buFont typeface="Calibri"/>
              <a:buAutoNum type="arabicPeriod"/>
            </a:pPr>
            <a:r>
              <a:rPr b="1" i="0" lang="en-US" sz="1800" u="none" cap="none" strike="noStrike">
                <a:solidFill>
                  <a:schemeClr val="lt1"/>
                </a:solidFill>
                <a:latin typeface="Calibri"/>
                <a:ea typeface="Calibri"/>
                <a:cs typeface="Calibri"/>
                <a:sym typeface="Calibri"/>
              </a:rPr>
              <a:t>Journey Day and Month</a:t>
            </a:r>
            <a:r>
              <a:rPr b="1" i="0" lang="en-US" sz="1800" u="none" cap="none" strike="noStrike">
                <a:solidFill>
                  <a:schemeClr val="lt1"/>
                </a:solidFill>
                <a:latin typeface="Calibri"/>
                <a:ea typeface="Calibri"/>
                <a:cs typeface="Calibri"/>
                <a:sym typeface="Calibri"/>
              </a:rPr>
              <a:t>: Extracted from Date_of_Journey.</a:t>
            </a:r>
            <a:endParaRPr b="1"/>
          </a:p>
          <a:p>
            <a:pPr indent="-342900" lvl="1" marL="800100" marR="0" rtl="0" algn="l">
              <a:spcBef>
                <a:spcPts val="0"/>
              </a:spcBef>
              <a:spcAft>
                <a:spcPts val="0"/>
              </a:spcAft>
              <a:buClr>
                <a:schemeClr val="lt1"/>
              </a:buClr>
              <a:buSzPts val="1800"/>
              <a:buFont typeface="Calibri"/>
              <a:buAutoNum type="arabicPeriod"/>
            </a:pPr>
            <a:r>
              <a:rPr b="1" i="0" lang="en-US" sz="1800" u="none" cap="none" strike="noStrike">
                <a:solidFill>
                  <a:schemeClr val="lt1"/>
                </a:solidFill>
                <a:latin typeface="Calibri"/>
                <a:ea typeface="Calibri"/>
                <a:cs typeface="Calibri"/>
                <a:sym typeface="Calibri"/>
              </a:rPr>
              <a:t>Travel Duration</a:t>
            </a:r>
            <a:r>
              <a:rPr b="1" i="0" lang="en-US" sz="1800" u="none" cap="none" strike="noStrike">
                <a:solidFill>
                  <a:schemeClr val="lt1"/>
                </a:solidFill>
                <a:latin typeface="Calibri"/>
                <a:ea typeface="Calibri"/>
                <a:cs typeface="Calibri"/>
                <a:sym typeface="Calibri"/>
              </a:rPr>
              <a:t>: Converted hours and minutes into total minutes.</a:t>
            </a:r>
            <a:endParaRPr b="1"/>
          </a:p>
          <a:p>
            <a:pPr indent="-342900" lvl="1" marL="800100" marR="0" rtl="0" algn="l">
              <a:spcBef>
                <a:spcPts val="0"/>
              </a:spcBef>
              <a:spcAft>
                <a:spcPts val="0"/>
              </a:spcAft>
              <a:buClr>
                <a:schemeClr val="lt1"/>
              </a:buClr>
              <a:buSzPts val="1800"/>
              <a:buFont typeface="Calibri"/>
              <a:buAutoNum type="arabicPeriod"/>
            </a:pPr>
            <a:r>
              <a:rPr b="1" i="0" lang="en-US" sz="1800" u="none" cap="none" strike="noStrike">
                <a:solidFill>
                  <a:schemeClr val="lt1"/>
                </a:solidFill>
                <a:latin typeface="Calibri"/>
                <a:ea typeface="Calibri"/>
                <a:cs typeface="Calibri"/>
                <a:sym typeface="Calibri"/>
              </a:rPr>
              <a:t>Time of Day</a:t>
            </a:r>
            <a:r>
              <a:rPr b="1" i="0" lang="en-US" sz="1800" u="none" cap="none" strike="noStrike">
                <a:solidFill>
                  <a:schemeClr val="lt1"/>
                </a:solidFill>
                <a:latin typeface="Calibri"/>
                <a:ea typeface="Calibri"/>
                <a:cs typeface="Calibri"/>
                <a:sym typeface="Calibri"/>
              </a:rPr>
              <a:t>:</a:t>
            </a:r>
            <a:endParaRPr b="1"/>
          </a:p>
          <a:p>
            <a:pPr indent="-228600" lvl="2" marL="1143000" marR="0" rtl="0" algn="l">
              <a:spcBef>
                <a:spcPts val="0"/>
              </a:spcBef>
              <a:spcAft>
                <a:spcPts val="0"/>
              </a:spcAft>
              <a:buClr>
                <a:schemeClr val="lt1"/>
              </a:buClr>
              <a:buSzPts val="1800"/>
              <a:buChar char="•"/>
            </a:pPr>
            <a:r>
              <a:rPr b="1" i="0" lang="en-US" sz="1800" u="none" cap="none" strike="noStrike">
                <a:solidFill>
                  <a:schemeClr val="lt1"/>
                </a:solidFill>
                <a:latin typeface="Calibri"/>
                <a:ea typeface="Calibri"/>
                <a:cs typeface="Calibri"/>
                <a:sym typeface="Calibri"/>
              </a:rPr>
              <a:t>Categorized departure time as Morning, Afternoon, Evening, or Night.</a:t>
            </a:r>
            <a:endParaRPr b="1"/>
          </a:p>
          <a:p>
            <a:pPr indent="-114300" lvl="0" marL="0" marR="0" rtl="0" algn="l">
              <a:spcBef>
                <a:spcPts val="0"/>
              </a:spcBef>
              <a:spcAft>
                <a:spcPts val="0"/>
              </a:spcAft>
              <a:buClr>
                <a:schemeClr val="lt1"/>
              </a:buClr>
              <a:buSzPts val="1800"/>
              <a:buFont typeface="Arial"/>
              <a:buChar char="•"/>
            </a:pPr>
            <a:r>
              <a:rPr b="1" i="0" lang="en-US" sz="1800" u="none" strike="noStrike">
                <a:solidFill>
                  <a:schemeClr val="lt1"/>
                </a:solidFill>
                <a:latin typeface="Calibri"/>
                <a:ea typeface="Calibri"/>
                <a:cs typeface="Calibri"/>
                <a:sym typeface="Calibri"/>
              </a:rPr>
              <a:t>Encoded Features</a:t>
            </a:r>
            <a:r>
              <a:rPr b="1" i="0" lang="en-US" sz="1800" u="none" strike="noStrike">
                <a:solidFill>
                  <a:schemeClr val="lt1"/>
                </a:solidFill>
                <a:latin typeface="Calibri"/>
                <a:ea typeface="Calibri"/>
                <a:cs typeface="Calibri"/>
                <a:sym typeface="Calibri"/>
              </a:rPr>
              <a:t>:</a:t>
            </a:r>
            <a:endParaRPr b="1"/>
          </a:p>
          <a:p>
            <a:pPr indent="-285750" lvl="1" marL="742950" marR="0" rtl="0" algn="l">
              <a:spcBef>
                <a:spcPts val="0"/>
              </a:spcBef>
              <a:spcAft>
                <a:spcPts val="0"/>
              </a:spcAft>
              <a:buClr>
                <a:schemeClr val="lt1"/>
              </a:buClr>
              <a:buSzPts val="1800"/>
              <a:buChar char="•"/>
            </a:pPr>
            <a:r>
              <a:rPr b="1" i="0" lang="en-US" sz="1800" u="none" cap="none" strike="noStrike">
                <a:solidFill>
                  <a:schemeClr val="lt1"/>
                </a:solidFill>
                <a:latin typeface="Calibri"/>
                <a:ea typeface="Calibri"/>
                <a:cs typeface="Calibri"/>
                <a:sym typeface="Calibri"/>
              </a:rPr>
              <a:t>Applied One-Hot Encoding to categorical columns like Airline, Source.</a:t>
            </a:r>
            <a:endParaRPr b="1"/>
          </a:p>
        </p:txBody>
      </p:sp>
      <p:pic>
        <p:nvPicPr>
          <p:cNvPr id="165" name="Google Shape;165;p21"/>
          <p:cNvPicPr preferRelativeResize="0"/>
          <p:nvPr/>
        </p:nvPicPr>
        <p:blipFill rotWithShape="1">
          <a:blip r:embed="rId4">
            <a:alphaModFix/>
          </a:blip>
          <a:srcRect b="0" l="0" r="0" t="0"/>
          <a:stretch/>
        </p:blipFill>
        <p:spPr>
          <a:xfrm>
            <a:off x="10001250" y="1737655"/>
            <a:ext cx="7772400" cy="1697698"/>
          </a:xfrm>
          <a:prstGeom prst="rect">
            <a:avLst/>
          </a:prstGeom>
          <a:noFill/>
          <a:ln>
            <a:noFill/>
          </a:ln>
        </p:spPr>
      </p:pic>
      <p:pic>
        <p:nvPicPr>
          <p:cNvPr id="166" name="Google Shape;166;p21"/>
          <p:cNvPicPr preferRelativeResize="0"/>
          <p:nvPr/>
        </p:nvPicPr>
        <p:blipFill rotWithShape="1">
          <a:blip r:embed="rId5">
            <a:alphaModFix/>
          </a:blip>
          <a:srcRect b="0" l="0" r="0" t="0"/>
          <a:stretch/>
        </p:blipFill>
        <p:spPr>
          <a:xfrm>
            <a:off x="10001250" y="3397710"/>
            <a:ext cx="7772400" cy="882491"/>
          </a:xfrm>
          <a:prstGeom prst="rect">
            <a:avLst/>
          </a:prstGeom>
          <a:noFill/>
          <a:ln>
            <a:noFill/>
          </a:ln>
        </p:spPr>
      </p:pic>
      <p:pic>
        <p:nvPicPr>
          <p:cNvPr id="167" name="Google Shape;167;p21"/>
          <p:cNvPicPr preferRelativeResize="0"/>
          <p:nvPr/>
        </p:nvPicPr>
        <p:blipFill rotWithShape="1">
          <a:blip r:embed="rId6">
            <a:alphaModFix/>
          </a:blip>
          <a:srcRect b="0" l="0" r="0" t="0"/>
          <a:stretch/>
        </p:blipFill>
        <p:spPr>
          <a:xfrm>
            <a:off x="10001250" y="4280201"/>
            <a:ext cx="7772400" cy="493871"/>
          </a:xfrm>
          <a:prstGeom prst="rect">
            <a:avLst/>
          </a:prstGeom>
          <a:noFill/>
          <a:ln>
            <a:noFill/>
          </a:ln>
        </p:spPr>
      </p:pic>
      <p:pic>
        <p:nvPicPr>
          <p:cNvPr id="168" name="Google Shape;168;p21"/>
          <p:cNvPicPr preferRelativeResize="0"/>
          <p:nvPr/>
        </p:nvPicPr>
        <p:blipFill rotWithShape="1">
          <a:blip r:embed="rId7">
            <a:alphaModFix/>
          </a:blip>
          <a:srcRect b="0" l="0" r="0" t="0"/>
          <a:stretch/>
        </p:blipFill>
        <p:spPr>
          <a:xfrm>
            <a:off x="10001250" y="4774072"/>
            <a:ext cx="7772400" cy="763433"/>
          </a:xfrm>
          <a:prstGeom prst="rect">
            <a:avLst/>
          </a:prstGeom>
          <a:noFill/>
          <a:ln>
            <a:noFill/>
          </a:ln>
        </p:spPr>
      </p:pic>
      <p:pic>
        <p:nvPicPr>
          <p:cNvPr id="169" name="Google Shape;169;p21"/>
          <p:cNvPicPr preferRelativeResize="0"/>
          <p:nvPr/>
        </p:nvPicPr>
        <p:blipFill rotWithShape="1">
          <a:blip r:embed="rId8">
            <a:alphaModFix/>
          </a:blip>
          <a:srcRect b="0" l="0" r="0" t="0"/>
          <a:stretch/>
        </p:blipFill>
        <p:spPr>
          <a:xfrm>
            <a:off x="1028700" y="5237641"/>
            <a:ext cx="7772400" cy="762787"/>
          </a:xfrm>
          <a:prstGeom prst="rect">
            <a:avLst/>
          </a:prstGeom>
          <a:noFill/>
          <a:ln>
            <a:noFill/>
          </a:ln>
        </p:spPr>
      </p:pic>
      <p:pic>
        <p:nvPicPr>
          <p:cNvPr id="170" name="Google Shape;170;p21"/>
          <p:cNvPicPr preferRelativeResize="0"/>
          <p:nvPr/>
        </p:nvPicPr>
        <p:blipFill rotWithShape="1">
          <a:blip r:embed="rId9">
            <a:alphaModFix/>
          </a:blip>
          <a:srcRect b="0" l="0" r="0" t="0"/>
          <a:stretch/>
        </p:blipFill>
        <p:spPr>
          <a:xfrm>
            <a:off x="1028700" y="5981700"/>
            <a:ext cx="7772400" cy="380127"/>
          </a:xfrm>
          <a:prstGeom prst="rect">
            <a:avLst/>
          </a:prstGeom>
          <a:noFill/>
          <a:ln>
            <a:noFill/>
          </a:ln>
        </p:spPr>
      </p:pic>
      <p:pic>
        <p:nvPicPr>
          <p:cNvPr id="171" name="Google Shape;171;p21"/>
          <p:cNvPicPr preferRelativeResize="0"/>
          <p:nvPr/>
        </p:nvPicPr>
        <p:blipFill rotWithShape="1">
          <a:blip r:embed="rId10">
            <a:alphaModFix/>
          </a:blip>
          <a:srcRect b="0" l="0" r="0" t="0"/>
          <a:stretch/>
        </p:blipFill>
        <p:spPr>
          <a:xfrm>
            <a:off x="1028700" y="6363487"/>
            <a:ext cx="7772400" cy="762000"/>
          </a:xfrm>
          <a:prstGeom prst="rect">
            <a:avLst/>
          </a:prstGeom>
          <a:noFill/>
          <a:ln>
            <a:noFill/>
          </a:ln>
        </p:spPr>
      </p:pic>
      <p:pic>
        <p:nvPicPr>
          <p:cNvPr id="172" name="Google Shape;172;p21"/>
          <p:cNvPicPr preferRelativeResize="0"/>
          <p:nvPr/>
        </p:nvPicPr>
        <p:blipFill rotWithShape="1">
          <a:blip r:embed="rId11">
            <a:alphaModFix/>
          </a:blip>
          <a:srcRect b="0" l="0" r="0" t="0"/>
          <a:stretch/>
        </p:blipFill>
        <p:spPr>
          <a:xfrm>
            <a:off x="1028700" y="7125487"/>
            <a:ext cx="7772400" cy="792448"/>
          </a:xfrm>
          <a:prstGeom prst="rect">
            <a:avLst/>
          </a:prstGeom>
          <a:noFill/>
          <a:ln>
            <a:noFill/>
          </a:ln>
        </p:spPr>
      </p:pic>
      <p:pic>
        <p:nvPicPr>
          <p:cNvPr id="173" name="Google Shape;173;p21"/>
          <p:cNvPicPr preferRelativeResize="0"/>
          <p:nvPr/>
        </p:nvPicPr>
        <p:blipFill rotWithShape="1">
          <a:blip r:embed="rId12">
            <a:alphaModFix/>
          </a:blip>
          <a:srcRect b="0" l="0" r="0" t="0"/>
          <a:stretch/>
        </p:blipFill>
        <p:spPr>
          <a:xfrm>
            <a:off x="1028700" y="7886700"/>
            <a:ext cx="7772400" cy="380523"/>
          </a:xfrm>
          <a:prstGeom prst="rect">
            <a:avLst/>
          </a:prstGeom>
          <a:noFill/>
          <a:ln>
            <a:noFill/>
          </a:ln>
        </p:spPr>
      </p:pic>
      <p:pic>
        <p:nvPicPr>
          <p:cNvPr id="174" name="Google Shape;174;p21"/>
          <p:cNvPicPr preferRelativeResize="0"/>
          <p:nvPr/>
        </p:nvPicPr>
        <p:blipFill rotWithShape="1">
          <a:blip r:embed="rId13">
            <a:alphaModFix/>
          </a:blip>
          <a:srcRect b="0" l="0" r="0" t="0"/>
          <a:stretch/>
        </p:blipFill>
        <p:spPr>
          <a:xfrm>
            <a:off x="10001250" y="6744487"/>
            <a:ext cx="7772400" cy="2341375"/>
          </a:xfrm>
          <a:prstGeom prst="rect">
            <a:avLst/>
          </a:prstGeom>
          <a:noFill/>
          <a:ln>
            <a:noFill/>
          </a:ln>
        </p:spPr>
      </p:pic>
      <p:sp>
        <p:nvSpPr>
          <p:cNvPr id="175" name="Google Shape;175;p21"/>
          <p:cNvSpPr txBox="1"/>
          <p:nvPr/>
        </p:nvSpPr>
        <p:spPr>
          <a:xfrm>
            <a:off x="10001250" y="5634335"/>
            <a:ext cx="9719221" cy="9233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200">
                <a:solidFill>
                  <a:srgbClr val="8BD34E"/>
                </a:solidFill>
                <a:latin typeface="Bebas Neue"/>
                <a:ea typeface="Bebas Neue"/>
                <a:cs typeface="Bebas Neue"/>
                <a:sym typeface="Bebas Neue"/>
              </a:rPr>
              <a:t>After Feature Engineering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